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72" r:id="rId1"/>
  </p:sldMasterIdLst>
  <p:notesMasterIdLst>
    <p:notesMasterId r:id="rId94"/>
  </p:notesMasterIdLst>
  <p:handoutMasterIdLst>
    <p:handoutMasterId r:id="rId95"/>
  </p:handoutMasterIdLst>
  <p:sldIdLst>
    <p:sldId id="256" r:id="rId2"/>
    <p:sldId id="355" r:id="rId3"/>
    <p:sldId id="356" r:id="rId4"/>
    <p:sldId id="357" r:id="rId5"/>
    <p:sldId id="366" r:id="rId6"/>
    <p:sldId id="367" r:id="rId7"/>
    <p:sldId id="358" r:id="rId8"/>
    <p:sldId id="401" r:id="rId9"/>
    <p:sldId id="434" r:id="rId10"/>
    <p:sldId id="257" r:id="rId11"/>
    <p:sldId id="269" r:id="rId12"/>
    <p:sldId id="435" r:id="rId13"/>
    <p:sldId id="436" r:id="rId14"/>
    <p:sldId id="403" r:id="rId15"/>
    <p:sldId id="431" r:id="rId16"/>
    <p:sldId id="404" r:id="rId17"/>
    <p:sldId id="432" r:id="rId18"/>
    <p:sldId id="437" r:id="rId19"/>
    <p:sldId id="496" r:id="rId20"/>
    <p:sldId id="439" r:id="rId21"/>
    <p:sldId id="441" r:id="rId22"/>
    <p:sldId id="445" r:id="rId23"/>
    <p:sldId id="447" r:id="rId24"/>
    <p:sldId id="449" r:id="rId25"/>
    <p:sldId id="451" r:id="rId26"/>
    <p:sldId id="453" r:id="rId27"/>
    <p:sldId id="351" r:id="rId28"/>
    <p:sldId id="347" r:id="rId29"/>
    <p:sldId id="368" r:id="rId30"/>
    <p:sldId id="369" r:id="rId31"/>
    <p:sldId id="370" r:id="rId32"/>
    <p:sldId id="371" r:id="rId33"/>
    <p:sldId id="372" r:id="rId34"/>
    <p:sldId id="373" r:id="rId35"/>
    <p:sldId id="348" r:id="rId36"/>
    <p:sldId id="455" r:id="rId37"/>
    <p:sldId id="352" r:id="rId38"/>
    <p:sldId id="335" r:id="rId39"/>
    <p:sldId id="346" r:id="rId40"/>
    <p:sldId id="365" r:id="rId41"/>
    <p:sldId id="361" r:id="rId42"/>
    <p:sldId id="364" r:id="rId43"/>
    <p:sldId id="362" r:id="rId44"/>
    <p:sldId id="457" r:id="rId45"/>
    <p:sldId id="466" r:id="rId46"/>
    <p:sldId id="468" r:id="rId47"/>
    <p:sldId id="470" r:id="rId48"/>
    <p:sldId id="459" r:id="rId49"/>
    <p:sldId id="339" r:id="rId50"/>
    <p:sldId id="375" r:id="rId51"/>
    <p:sldId id="377" r:id="rId52"/>
    <p:sldId id="379" r:id="rId53"/>
    <p:sldId id="464" r:id="rId54"/>
    <p:sldId id="463" r:id="rId55"/>
    <p:sldId id="497" r:id="rId56"/>
    <p:sldId id="498" r:id="rId57"/>
    <p:sldId id="499" r:id="rId58"/>
    <p:sldId id="272" r:id="rId59"/>
    <p:sldId id="273" r:id="rId60"/>
    <p:sldId id="381" r:id="rId61"/>
    <p:sldId id="382" r:id="rId62"/>
    <p:sldId id="383" r:id="rId63"/>
    <p:sldId id="384" r:id="rId64"/>
    <p:sldId id="494" r:id="rId65"/>
    <p:sldId id="479" r:id="rId66"/>
    <p:sldId id="480" r:id="rId67"/>
    <p:sldId id="481" r:id="rId68"/>
    <p:sldId id="482" r:id="rId69"/>
    <p:sldId id="483" r:id="rId70"/>
    <p:sldId id="484" r:id="rId71"/>
    <p:sldId id="485" r:id="rId72"/>
    <p:sldId id="486" r:id="rId73"/>
    <p:sldId id="487" r:id="rId74"/>
    <p:sldId id="488" r:id="rId75"/>
    <p:sldId id="489" r:id="rId76"/>
    <p:sldId id="490" r:id="rId77"/>
    <p:sldId id="491" r:id="rId78"/>
    <p:sldId id="492" r:id="rId79"/>
    <p:sldId id="493" r:id="rId80"/>
    <p:sldId id="350" r:id="rId81"/>
    <p:sldId id="461" r:id="rId82"/>
    <p:sldId id="422" r:id="rId83"/>
    <p:sldId id="423" r:id="rId84"/>
    <p:sldId id="424" r:id="rId85"/>
    <p:sldId id="425" r:id="rId86"/>
    <p:sldId id="426" r:id="rId87"/>
    <p:sldId id="427" r:id="rId88"/>
    <p:sldId id="428" r:id="rId89"/>
    <p:sldId id="471" r:id="rId90"/>
    <p:sldId id="429" r:id="rId91"/>
    <p:sldId id="430" r:id="rId92"/>
    <p:sldId id="433" r:id="rId93"/>
  </p:sldIdLst>
  <p:sldSz cx="9144000" cy="6858000" type="screen4x3"/>
  <p:notesSz cx="7053263"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03" autoAdjust="0"/>
    <p:restoredTop sz="93759" autoAdjust="0"/>
  </p:normalViewPr>
  <p:slideViewPr>
    <p:cSldViewPr>
      <p:cViewPr varScale="1">
        <p:scale>
          <a:sx n="86" d="100"/>
          <a:sy n="86" d="100"/>
        </p:scale>
        <p:origin x="-1590" y="-8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69" d="100"/>
          <a:sy n="69" d="100"/>
        </p:scale>
        <p:origin x="3234" y="7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notesMaster" Target="notesMasters/notesMaster1.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4" tIns="46747" rIns="93494" bIns="46747" rtlCol="0"/>
          <a:lstStyle>
            <a:lvl1pPr algn="l">
              <a:defRPr sz="1200"/>
            </a:lvl1pPr>
          </a:lstStyle>
          <a:p>
            <a:endParaRPr lang="en-US"/>
          </a:p>
        </p:txBody>
      </p:sp>
      <p:sp>
        <p:nvSpPr>
          <p:cNvPr id="3" name="Date Placeholder 2"/>
          <p:cNvSpPr>
            <a:spLocks noGrp="1"/>
          </p:cNvSpPr>
          <p:nvPr>
            <p:ph type="dt" sz="quarter" idx="1"/>
          </p:nvPr>
        </p:nvSpPr>
        <p:spPr>
          <a:xfrm>
            <a:off x="3995217" y="0"/>
            <a:ext cx="3056414" cy="465455"/>
          </a:xfrm>
          <a:prstGeom prst="rect">
            <a:avLst/>
          </a:prstGeom>
        </p:spPr>
        <p:txBody>
          <a:bodyPr vert="horz" lIns="93494" tIns="46747" rIns="93494" bIns="46747" rtlCol="0"/>
          <a:lstStyle>
            <a:lvl1pPr algn="r">
              <a:defRPr sz="1200"/>
            </a:lvl1pPr>
          </a:lstStyle>
          <a:p>
            <a:fld id="{094B21AC-E47F-4F1A-9C97-5851FF60125C}" type="datetimeFigureOut">
              <a:rPr lang="en-US" smtClean="0"/>
              <a:t>10/22/2021</a:t>
            </a:fld>
            <a:endParaRPr lang="en-US"/>
          </a:p>
        </p:txBody>
      </p:sp>
      <p:sp>
        <p:nvSpPr>
          <p:cNvPr id="4" name="Footer Placeholder 3"/>
          <p:cNvSpPr>
            <a:spLocks noGrp="1"/>
          </p:cNvSpPr>
          <p:nvPr>
            <p:ph type="ftr" sz="quarter" idx="2"/>
          </p:nvPr>
        </p:nvSpPr>
        <p:spPr>
          <a:xfrm>
            <a:off x="0" y="8842030"/>
            <a:ext cx="3056414" cy="465455"/>
          </a:xfrm>
          <a:prstGeom prst="rect">
            <a:avLst/>
          </a:prstGeom>
        </p:spPr>
        <p:txBody>
          <a:bodyPr vert="horz" lIns="93494" tIns="46747" rIns="93494" bIns="46747"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30"/>
            <a:ext cx="3056414" cy="465455"/>
          </a:xfrm>
          <a:prstGeom prst="rect">
            <a:avLst/>
          </a:prstGeom>
        </p:spPr>
        <p:txBody>
          <a:bodyPr vert="horz" lIns="93494" tIns="46747" rIns="93494" bIns="46747" rtlCol="0" anchor="b"/>
          <a:lstStyle>
            <a:lvl1pPr algn="r">
              <a:defRPr sz="1200"/>
            </a:lvl1pPr>
          </a:lstStyle>
          <a:p>
            <a:fld id="{27759F85-5043-47BE-BEA0-3BBDBA5456CA}" type="slidenum">
              <a:rPr lang="en-US" smtClean="0"/>
              <a:t>‹#›</a:t>
            </a:fld>
            <a:endParaRPr lang="en-US"/>
          </a:p>
        </p:txBody>
      </p:sp>
    </p:spTree>
    <p:extLst>
      <p:ext uri="{BB962C8B-B14F-4D97-AF65-F5344CB8AC3E}">
        <p14:creationId xmlns:p14="http://schemas.microsoft.com/office/powerpoint/2010/main" val="5601771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4" tIns="46747" rIns="93494" bIns="46747" rtlCol="0"/>
          <a:lstStyle>
            <a:lvl1pPr algn="l">
              <a:defRPr sz="1200"/>
            </a:lvl1pPr>
          </a:lstStyle>
          <a:p>
            <a:endParaRPr lang="en-US"/>
          </a:p>
        </p:txBody>
      </p:sp>
      <p:sp>
        <p:nvSpPr>
          <p:cNvPr id="3" name="Date Placeholder 2"/>
          <p:cNvSpPr>
            <a:spLocks noGrp="1"/>
          </p:cNvSpPr>
          <p:nvPr>
            <p:ph type="dt" idx="1"/>
          </p:nvPr>
        </p:nvSpPr>
        <p:spPr>
          <a:xfrm>
            <a:off x="3995217" y="0"/>
            <a:ext cx="3056414" cy="465455"/>
          </a:xfrm>
          <a:prstGeom prst="rect">
            <a:avLst/>
          </a:prstGeom>
        </p:spPr>
        <p:txBody>
          <a:bodyPr vert="horz" lIns="93494" tIns="46747" rIns="93494" bIns="46747" rtlCol="0"/>
          <a:lstStyle>
            <a:lvl1pPr algn="r">
              <a:defRPr sz="1200"/>
            </a:lvl1pPr>
          </a:lstStyle>
          <a:p>
            <a:fld id="{96502623-C16F-40FF-8AED-55449D826E42}" type="datetimeFigureOut">
              <a:rPr lang="en-US" smtClean="0"/>
              <a:t>10/22/2021</a:t>
            </a:fld>
            <a:endParaRPr lang="en-US"/>
          </a:p>
        </p:txBody>
      </p:sp>
      <p:sp>
        <p:nvSpPr>
          <p:cNvPr id="4" name="Slide Image Placeholder 3"/>
          <p:cNvSpPr>
            <a:spLocks noGrp="1" noRot="1" noChangeAspect="1"/>
          </p:cNvSpPr>
          <p:nvPr>
            <p:ph type="sldImg" idx="2"/>
          </p:nvPr>
        </p:nvSpPr>
        <p:spPr>
          <a:xfrm>
            <a:off x="1198563" y="698500"/>
            <a:ext cx="4656137" cy="3490913"/>
          </a:xfrm>
          <a:prstGeom prst="rect">
            <a:avLst/>
          </a:prstGeom>
          <a:noFill/>
          <a:ln w="12700">
            <a:solidFill>
              <a:prstClr val="black"/>
            </a:solidFill>
          </a:ln>
        </p:spPr>
        <p:txBody>
          <a:bodyPr vert="horz" lIns="93494" tIns="46747" rIns="93494" bIns="46747" rtlCol="0" anchor="ctr"/>
          <a:lstStyle/>
          <a:p>
            <a:endParaRPr lang="en-US"/>
          </a:p>
        </p:txBody>
      </p:sp>
      <p:sp>
        <p:nvSpPr>
          <p:cNvPr id="5" name="Notes Placeholder 4"/>
          <p:cNvSpPr>
            <a:spLocks noGrp="1"/>
          </p:cNvSpPr>
          <p:nvPr>
            <p:ph type="body" sz="quarter" idx="3"/>
          </p:nvPr>
        </p:nvSpPr>
        <p:spPr>
          <a:xfrm>
            <a:off x="705327" y="4421823"/>
            <a:ext cx="5642610" cy="4189095"/>
          </a:xfrm>
          <a:prstGeom prst="rect">
            <a:avLst/>
          </a:prstGeom>
        </p:spPr>
        <p:txBody>
          <a:bodyPr vert="horz" lIns="93494" tIns="46747" rIns="93494" bIns="4674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30"/>
            <a:ext cx="3056414" cy="465455"/>
          </a:xfrm>
          <a:prstGeom prst="rect">
            <a:avLst/>
          </a:prstGeom>
        </p:spPr>
        <p:txBody>
          <a:bodyPr vert="horz" lIns="93494" tIns="46747" rIns="93494" bIns="46747" rtlCol="0" anchor="b"/>
          <a:lstStyle>
            <a:lvl1pPr algn="l">
              <a:defRPr sz="1200"/>
            </a:lvl1pPr>
          </a:lstStyle>
          <a:p>
            <a:endParaRPr lang="en-US"/>
          </a:p>
        </p:txBody>
      </p:sp>
      <p:sp>
        <p:nvSpPr>
          <p:cNvPr id="7" name="Slide Number Placeholder 6"/>
          <p:cNvSpPr>
            <a:spLocks noGrp="1"/>
          </p:cNvSpPr>
          <p:nvPr>
            <p:ph type="sldNum" sz="quarter" idx="5"/>
          </p:nvPr>
        </p:nvSpPr>
        <p:spPr>
          <a:xfrm>
            <a:off x="3995217" y="8842030"/>
            <a:ext cx="3056414" cy="465455"/>
          </a:xfrm>
          <a:prstGeom prst="rect">
            <a:avLst/>
          </a:prstGeom>
        </p:spPr>
        <p:txBody>
          <a:bodyPr vert="horz" lIns="93494" tIns="46747" rIns="93494" bIns="46747" rtlCol="0" anchor="b"/>
          <a:lstStyle>
            <a:lvl1pPr algn="r">
              <a:defRPr sz="1200"/>
            </a:lvl1pPr>
          </a:lstStyle>
          <a:p>
            <a:fld id="{CC4D22DE-62BF-40A4-92AF-31D7A408D9F6}" type="slidenum">
              <a:rPr lang="en-US" smtClean="0"/>
              <a:t>‹#›</a:t>
            </a:fld>
            <a:endParaRPr lang="en-US"/>
          </a:p>
        </p:txBody>
      </p:sp>
    </p:spTree>
    <p:extLst>
      <p:ext uri="{BB962C8B-B14F-4D97-AF65-F5344CB8AC3E}">
        <p14:creationId xmlns:p14="http://schemas.microsoft.com/office/powerpoint/2010/main" val="2680270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C4D22DE-62BF-40A4-92AF-31D7A408D9F6}" type="slidenum">
              <a:rPr lang="en-US" smtClean="0"/>
              <a:t>1</a:t>
            </a:fld>
            <a:endParaRPr lang="en-US"/>
          </a:p>
        </p:txBody>
      </p:sp>
    </p:spTree>
    <p:extLst>
      <p:ext uri="{BB962C8B-B14F-4D97-AF65-F5344CB8AC3E}">
        <p14:creationId xmlns:p14="http://schemas.microsoft.com/office/powerpoint/2010/main" val="1193570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C4D22DE-62BF-40A4-92AF-31D7A408D9F6}" type="slidenum">
              <a:rPr lang="en-US" smtClean="0"/>
              <a:t>16</a:t>
            </a:fld>
            <a:endParaRPr lang="en-US"/>
          </a:p>
        </p:txBody>
      </p:sp>
    </p:spTree>
    <p:extLst>
      <p:ext uri="{BB962C8B-B14F-4D97-AF65-F5344CB8AC3E}">
        <p14:creationId xmlns:p14="http://schemas.microsoft.com/office/powerpoint/2010/main" val="13921884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C4D22DE-62BF-40A4-92AF-31D7A408D9F6}" type="slidenum">
              <a:rPr lang="en-US" smtClean="0"/>
              <a:t>25</a:t>
            </a:fld>
            <a:endParaRPr lang="en-US"/>
          </a:p>
        </p:txBody>
      </p:sp>
    </p:spTree>
    <p:extLst>
      <p:ext uri="{BB962C8B-B14F-4D97-AF65-F5344CB8AC3E}">
        <p14:creationId xmlns:p14="http://schemas.microsoft.com/office/powerpoint/2010/main" val="906309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C4D22DE-62BF-40A4-92AF-31D7A408D9F6}" type="slidenum">
              <a:rPr lang="en-US" smtClean="0"/>
              <a:t>53</a:t>
            </a:fld>
            <a:endParaRPr lang="en-US"/>
          </a:p>
        </p:txBody>
      </p:sp>
    </p:spTree>
    <p:extLst>
      <p:ext uri="{BB962C8B-B14F-4D97-AF65-F5344CB8AC3E}">
        <p14:creationId xmlns:p14="http://schemas.microsoft.com/office/powerpoint/2010/main" val="6728387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C4D22DE-62BF-40A4-92AF-31D7A408D9F6}" type="slidenum">
              <a:rPr lang="en-US" smtClean="0"/>
              <a:t>61</a:t>
            </a:fld>
            <a:endParaRPr lang="en-US"/>
          </a:p>
        </p:txBody>
      </p:sp>
    </p:spTree>
    <p:extLst>
      <p:ext uri="{BB962C8B-B14F-4D97-AF65-F5344CB8AC3E}">
        <p14:creationId xmlns:p14="http://schemas.microsoft.com/office/powerpoint/2010/main" val="3347515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C4D22DE-62BF-40A4-92AF-31D7A408D9F6}" type="slidenum">
              <a:rPr lang="en-US" smtClean="0"/>
              <a:t>62</a:t>
            </a:fld>
            <a:endParaRPr lang="en-US"/>
          </a:p>
        </p:txBody>
      </p:sp>
    </p:spTree>
    <p:extLst>
      <p:ext uri="{BB962C8B-B14F-4D97-AF65-F5344CB8AC3E}">
        <p14:creationId xmlns:p14="http://schemas.microsoft.com/office/powerpoint/2010/main" val="7826093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C4D22DE-62BF-40A4-92AF-31D7A408D9F6}" type="slidenum">
              <a:rPr lang="en-US" smtClean="0"/>
              <a:t>91</a:t>
            </a:fld>
            <a:endParaRPr lang="en-US"/>
          </a:p>
        </p:txBody>
      </p:sp>
    </p:spTree>
    <p:extLst>
      <p:ext uri="{BB962C8B-B14F-4D97-AF65-F5344CB8AC3E}">
        <p14:creationId xmlns:p14="http://schemas.microsoft.com/office/powerpoint/2010/main" val="37442024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88B3678-E3EA-4656-9955-BC1B0272A11E}" type="datetime1">
              <a:rPr lang="en-US" smtClean="0"/>
              <a:t>10/22/2021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4070367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D6C634-39CF-4799-AB08-D77E0D42F8E3}" type="datetime1">
              <a:rPr lang="en-US" smtClean="0"/>
              <a:t>10/22/2021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2310755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17FF58-8FA8-4F4D-BC27-1F0F054F1D63}" type="datetime1">
              <a:rPr lang="en-US" smtClean="0"/>
              <a:t>10/22/2021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2725417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33FD863-FD6E-470E-BC57-AF1FFC30035E}" type="datetime1">
              <a:rPr lang="en-US" smtClean="0"/>
              <a:t>10/22/2021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2104619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E4A937C-0B1B-4915-BEDB-4DD39FB081D6}" type="datetime1">
              <a:rPr lang="en-US" smtClean="0"/>
              <a:t>10/22/2021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239386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B4D6EC9-79AE-4394-ACA4-5DE647F23781}" type="datetime1">
              <a:rPr lang="en-US" smtClean="0"/>
              <a:t>10/22/2021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1143864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751CB1-5286-41A1-8A03-09D3BDC4C1F5}" type="datetime1">
              <a:rPr lang="en-US" smtClean="0"/>
              <a:t>10/22/2021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596138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B6D670-FA19-4AF8-AD9C-EE64266128D1}" type="datetime1">
              <a:rPr lang="en-US" smtClean="0"/>
              <a:t>10/22/2021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3214377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F3E83C9-9BF1-4806-82DC-CB0D02A3812F}" type="datetime1">
              <a:rPr lang="en-US" smtClean="0"/>
              <a:t>10/22/2021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2117394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2D4595-544D-4B34-A3FD-D0FBBCB0B464}" type="datetime1">
              <a:rPr lang="en-US" smtClean="0"/>
              <a:t>10/22/2021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291268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921B5F-4C1C-4923-BA24-35D59B14D8E5}" type="datetime1">
              <a:rPr lang="en-US" smtClean="0"/>
              <a:t>10/22/2021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1CD3C2-A472-4BA3-88D7-833F7D0C5725}" type="slidenum">
              <a:rPr lang="en-US" smtClean="0"/>
              <a:t>‹#›</a:t>
            </a:fld>
            <a:endParaRPr lang="en-US"/>
          </a:p>
        </p:txBody>
      </p:sp>
    </p:spTree>
    <p:extLst>
      <p:ext uri="{BB962C8B-B14F-4D97-AF65-F5344CB8AC3E}">
        <p14:creationId xmlns:p14="http://schemas.microsoft.com/office/powerpoint/2010/main" val="3497748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23B2DD88-16E6-4B59-81E5-168B8E886CE2}" type="datetime1">
              <a:rPr lang="en-US" smtClean="0"/>
              <a:t>10/22/2021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1CD3C2-A472-4BA3-88D7-833F7D0C5725}" type="slidenum">
              <a:rPr lang="en-US" smtClean="0"/>
              <a:t>‹#›</a:t>
            </a:fld>
            <a:endParaRPr lang="en-US"/>
          </a:p>
        </p:txBody>
      </p:sp>
    </p:spTree>
    <p:extLst>
      <p:ext uri="{BB962C8B-B14F-4D97-AF65-F5344CB8AC3E}">
        <p14:creationId xmlns:p14="http://schemas.microsoft.com/office/powerpoint/2010/main" val="42926787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33400"/>
            <a:ext cx="8229600" cy="5791200"/>
          </a:xfrm>
        </p:spPr>
        <p:txBody>
          <a:bodyPr/>
          <a:lstStyle/>
          <a:p>
            <a:pPr marL="0" indent="0" algn="ctr">
              <a:buNone/>
            </a:pPr>
            <a:r>
              <a:rPr lang="en-US" dirty="0" smtClean="0">
                <a:latin typeface="Times New Roman" panose="02020603050405020304" pitchFamily="18" charset="0"/>
                <a:cs typeface="Times New Roman" panose="02020603050405020304" pitchFamily="18" charset="0"/>
              </a:rPr>
              <a:t>  </a:t>
            </a:r>
          </a:p>
          <a:p>
            <a:pPr marL="0" indent="0" algn="ctr">
              <a:buNone/>
            </a:pPr>
            <a:r>
              <a:rPr lang="en-US" b="1" dirty="0" smtClean="0">
                <a:latin typeface="Times New Roman" panose="02020603050405020304" pitchFamily="18" charset="0"/>
                <a:cs typeface="Times New Roman" panose="02020603050405020304" pitchFamily="18" charset="0"/>
              </a:rPr>
              <a:t>AYENSUANO DISTRICT ASSEMBLY</a:t>
            </a:r>
          </a:p>
          <a:p>
            <a:pPr marL="0" indent="0" algn="ctr">
              <a:buNone/>
            </a:pPr>
            <a:endParaRPr lang="en-US" sz="4400" b="1" dirty="0" smtClean="0">
              <a:latin typeface="Times New Roman" panose="02020603050405020304" pitchFamily="18" charset="0"/>
              <a:cs typeface="Times New Roman" panose="02020603050405020304" pitchFamily="18" charset="0"/>
            </a:endParaRPr>
          </a:p>
          <a:p>
            <a:pPr marL="0" indent="0" algn="ctr">
              <a:buNone/>
            </a:pPr>
            <a:endParaRPr lang="en-US" sz="4400" b="1" dirty="0" smtClean="0">
              <a:latin typeface="Times New Roman" panose="02020603050405020304" pitchFamily="18" charset="0"/>
              <a:cs typeface="Times New Roman" panose="02020603050405020304" pitchFamily="18" charset="0"/>
            </a:endParaRPr>
          </a:p>
          <a:p>
            <a:pPr marL="0" indent="0" algn="ctr">
              <a:buNone/>
            </a:pPr>
            <a:r>
              <a:rPr lang="en-US" sz="3200" b="1" smtClean="0">
                <a:latin typeface="Times New Roman" panose="02020603050405020304" pitchFamily="18" charset="0"/>
                <a:cs typeface="Times New Roman" panose="02020603050405020304" pitchFamily="18" charset="0"/>
              </a:rPr>
              <a:t>2021 </a:t>
            </a:r>
            <a:r>
              <a:rPr lang="en-US" sz="3200" b="1" dirty="0" smtClean="0">
                <a:latin typeface="Times New Roman" panose="02020603050405020304" pitchFamily="18" charset="0"/>
                <a:cs typeface="Times New Roman" panose="02020603050405020304" pitchFamily="18" charset="0"/>
              </a:rPr>
              <a:t>COMPOSITE </a:t>
            </a:r>
            <a:r>
              <a:rPr lang="en-US" sz="3200" b="1" smtClean="0">
                <a:latin typeface="Times New Roman" panose="02020603050405020304" pitchFamily="18" charset="0"/>
                <a:cs typeface="Times New Roman" panose="02020603050405020304" pitchFamily="18" charset="0"/>
              </a:rPr>
              <a:t>BUDGET </a:t>
            </a:r>
            <a:endParaRPr lang="en-US" sz="3200" b="1" dirty="0" smtClean="0">
              <a:latin typeface="Times New Roman" panose="02020603050405020304" pitchFamily="18" charset="0"/>
              <a:cs typeface="Times New Roman" panose="02020603050405020304" pitchFamily="18" charset="0"/>
            </a:endParaRPr>
          </a:p>
          <a:p>
            <a:pPr marL="0" indent="0" algn="ctr">
              <a:buNone/>
            </a:pPr>
            <a:endParaRPr lang="en-US" sz="3600" b="1" dirty="0" smtClean="0"/>
          </a:p>
        </p:txBody>
      </p:sp>
      <p:sp>
        <p:nvSpPr>
          <p:cNvPr id="2" name="Slide Number Placeholder 1"/>
          <p:cNvSpPr>
            <a:spLocks noGrp="1"/>
          </p:cNvSpPr>
          <p:nvPr>
            <p:ph type="sldNum" sz="quarter" idx="12"/>
          </p:nvPr>
        </p:nvSpPr>
        <p:spPr/>
        <p:txBody>
          <a:bodyPr/>
          <a:lstStyle/>
          <a:p>
            <a:fld id="{571CD3C2-A472-4BA3-88D7-833F7D0C5725}" type="slidenum">
              <a:rPr lang="en-US" smtClean="0"/>
              <a:t>1</a:t>
            </a:fld>
            <a:endParaRPr lang="en-US"/>
          </a:p>
        </p:txBody>
      </p:sp>
      <p:pic>
        <p:nvPicPr>
          <p:cNvPr id="4" name="Picture 3" descr="logo better.png"/>
          <p:cNvPicPr/>
          <p:nvPr/>
        </p:nvPicPr>
        <p:blipFill>
          <a:blip r:embed="rId3"/>
          <a:stretch>
            <a:fillRect/>
          </a:stretch>
        </p:blipFill>
        <p:spPr>
          <a:xfrm>
            <a:off x="457200" y="762000"/>
            <a:ext cx="1371600" cy="1295400"/>
          </a:xfrm>
          <a:prstGeom prst="rect">
            <a:avLst/>
          </a:prstGeom>
        </p:spPr>
      </p:pic>
      <p:pic>
        <p:nvPicPr>
          <p:cNvPr id="5" name="Picture 4" descr="Description: Description: Description: Description: Description: coat c"/>
          <p:cNvPicPr/>
          <p:nvPr/>
        </p:nvPicPr>
        <p:blipFill>
          <a:blip r:embed="rId4">
            <a:extLst>
              <a:ext uri="{28A0092B-C50C-407E-A947-70E740481C1C}">
                <a14:useLocalDpi xmlns:a14="http://schemas.microsoft.com/office/drawing/2010/main" val="0"/>
              </a:ext>
            </a:extLst>
          </a:blip>
          <a:srcRect/>
          <a:stretch>
            <a:fillRect/>
          </a:stretch>
        </p:blipFill>
        <p:spPr bwMode="auto">
          <a:xfrm>
            <a:off x="7239000" y="609600"/>
            <a:ext cx="1447800" cy="1447800"/>
          </a:xfrm>
          <a:prstGeom prst="rect">
            <a:avLst/>
          </a:prstGeom>
          <a:noFill/>
        </p:spPr>
      </p:pic>
    </p:spTree>
    <p:extLst>
      <p:ext uri="{BB962C8B-B14F-4D97-AF65-F5344CB8AC3E}">
        <p14:creationId xmlns:p14="http://schemas.microsoft.com/office/powerpoint/2010/main" val="14213644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152400"/>
            <a:ext cx="8229600" cy="411162"/>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INTRODUCTION</a:t>
            </a:r>
            <a:r>
              <a:rPr lang="en-US" b="1" dirty="0" smtClean="0"/>
              <a:t> </a:t>
            </a:r>
            <a:endParaRPr lang="en-US" b="1" dirty="0"/>
          </a:p>
        </p:txBody>
      </p:sp>
      <p:sp>
        <p:nvSpPr>
          <p:cNvPr id="3" name="Content Placeholder 2"/>
          <p:cNvSpPr>
            <a:spLocks noGrp="1"/>
          </p:cNvSpPr>
          <p:nvPr>
            <p:ph idx="1"/>
          </p:nvPr>
        </p:nvSpPr>
        <p:spPr>
          <a:xfrm>
            <a:off x="0" y="563562"/>
            <a:ext cx="8991600" cy="6142038"/>
          </a:xfrm>
        </p:spPr>
        <p:txBody>
          <a:bodyPr>
            <a:normAutofit fontScale="92500" lnSpcReduction="20000"/>
          </a:bodyPr>
          <a:lstStyle/>
          <a:p>
            <a:pPr>
              <a:buFont typeface="Wingdings" panose="05000000000000000000" pitchFamily="2" charset="2"/>
              <a:buChar char="q"/>
            </a:pPr>
            <a:r>
              <a:rPr lang="en-US" sz="1900" b="1" dirty="0" smtClean="0">
                <a:latin typeface="Times New Roman" panose="02020603050405020304" pitchFamily="18" charset="0"/>
                <a:ea typeface="Calibri" panose="020F0502020204030204" pitchFamily="34" charset="0"/>
              </a:rPr>
              <a:t> ESTABLISHMENT</a:t>
            </a:r>
          </a:p>
          <a:p>
            <a:pPr lvl="0" algn="just"/>
            <a:r>
              <a:rPr lang="en-US" sz="1900" dirty="0">
                <a:solidFill>
                  <a:prstClr val="black"/>
                </a:solidFill>
                <a:latin typeface="Times New Roman" panose="02020603050405020304" pitchFamily="18" charset="0"/>
                <a:ea typeface="Calibri" panose="020F0502020204030204" pitchFamily="34" charset="0"/>
              </a:rPr>
              <a:t>The </a:t>
            </a:r>
            <a:r>
              <a:rPr lang="en-US" sz="1900" dirty="0" smtClean="0">
                <a:solidFill>
                  <a:prstClr val="black"/>
                </a:solidFill>
                <a:latin typeface="Times New Roman" panose="02020603050405020304" pitchFamily="18" charset="0"/>
                <a:ea typeface="Calibri" panose="020F0502020204030204" pitchFamily="34" charset="0"/>
              </a:rPr>
              <a:t>Ayensuano </a:t>
            </a:r>
            <a:r>
              <a:rPr lang="en-US" sz="1900" dirty="0">
                <a:solidFill>
                  <a:prstClr val="black"/>
                </a:solidFill>
                <a:latin typeface="Times New Roman" panose="02020603050405020304" pitchFamily="18" charset="0"/>
                <a:ea typeface="Calibri" panose="020F0502020204030204" pitchFamily="34" charset="0"/>
              </a:rPr>
              <a:t>District </a:t>
            </a:r>
            <a:r>
              <a:rPr lang="en-US" sz="1900" dirty="0" smtClean="0">
                <a:solidFill>
                  <a:prstClr val="black"/>
                </a:solidFill>
                <a:latin typeface="Times New Roman" panose="02020603050405020304" pitchFamily="18" charset="0"/>
                <a:ea typeface="Calibri" panose="020F0502020204030204" pitchFamily="34" charset="0"/>
              </a:rPr>
              <a:t>is one of the thirty-three administrative Districts in the Eastern Region of Ghana which was carved out </a:t>
            </a:r>
            <a:r>
              <a:rPr lang="en-US" sz="1900" dirty="0">
                <a:solidFill>
                  <a:prstClr val="black"/>
                </a:solidFill>
                <a:latin typeface="Times New Roman" panose="02020603050405020304" pitchFamily="18" charset="0"/>
                <a:ea typeface="Calibri" panose="020F0502020204030204" pitchFamily="34" charset="0"/>
              </a:rPr>
              <a:t>from the </a:t>
            </a:r>
            <a:r>
              <a:rPr lang="en-US" sz="1900" dirty="0" smtClean="0">
                <a:solidFill>
                  <a:prstClr val="black"/>
                </a:solidFill>
                <a:latin typeface="Times New Roman" panose="02020603050405020304" pitchFamily="18" charset="0"/>
                <a:ea typeface="Calibri" panose="020F0502020204030204" pitchFamily="34" charset="0"/>
              </a:rPr>
              <a:t>then Suhum Kraboa Coaltar </a:t>
            </a:r>
            <a:r>
              <a:rPr lang="en-US" sz="1900" dirty="0">
                <a:solidFill>
                  <a:prstClr val="black"/>
                </a:solidFill>
                <a:latin typeface="Times New Roman" panose="02020603050405020304" pitchFamily="18" charset="0"/>
                <a:ea typeface="Calibri" panose="020F0502020204030204" pitchFamily="34" charset="0"/>
              </a:rPr>
              <a:t>District </a:t>
            </a:r>
            <a:r>
              <a:rPr lang="en-US" sz="1900" dirty="0" smtClean="0">
                <a:solidFill>
                  <a:prstClr val="black"/>
                </a:solidFill>
                <a:latin typeface="Times New Roman" panose="02020603050405020304" pitchFamily="18" charset="0"/>
                <a:ea typeface="Calibri" panose="020F0502020204030204" pitchFamily="34" charset="0"/>
              </a:rPr>
              <a:t>Assembly in 2012 </a:t>
            </a:r>
            <a:r>
              <a:rPr lang="en-US" sz="1900" dirty="0">
                <a:solidFill>
                  <a:prstClr val="black"/>
                </a:solidFill>
                <a:latin typeface="Times New Roman" panose="02020603050405020304" pitchFamily="18" charset="0"/>
                <a:ea typeface="Calibri" panose="020F0502020204030204" pitchFamily="34" charset="0"/>
              </a:rPr>
              <a:t>by L.I </a:t>
            </a:r>
            <a:r>
              <a:rPr lang="en-US" sz="1900" dirty="0" smtClean="0">
                <a:solidFill>
                  <a:srgbClr val="000000"/>
                </a:solidFill>
                <a:latin typeface="Times New Roman" panose="02020603050405020304" pitchFamily="18" charset="0"/>
                <a:ea typeface="Calibri" panose="020F0502020204030204" pitchFamily="34" charset="0"/>
              </a:rPr>
              <a:t>2052 and was inaugurated on 28</a:t>
            </a:r>
            <a:r>
              <a:rPr lang="en-US" sz="1900" baseline="30000" dirty="0" smtClean="0">
                <a:solidFill>
                  <a:srgbClr val="000000"/>
                </a:solidFill>
                <a:latin typeface="Times New Roman" panose="02020603050405020304" pitchFamily="18" charset="0"/>
                <a:ea typeface="Calibri" panose="020F0502020204030204" pitchFamily="34" charset="0"/>
              </a:rPr>
              <a:t>th</a:t>
            </a:r>
            <a:r>
              <a:rPr lang="en-US" sz="1900" dirty="0" smtClean="0">
                <a:solidFill>
                  <a:srgbClr val="000000"/>
                </a:solidFill>
                <a:latin typeface="Times New Roman" panose="02020603050405020304" pitchFamily="18" charset="0"/>
                <a:ea typeface="Calibri" panose="020F0502020204030204" pitchFamily="34" charset="0"/>
              </a:rPr>
              <a:t> </a:t>
            </a:r>
            <a:r>
              <a:rPr lang="en-US" sz="1900" dirty="0">
                <a:solidFill>
                  <a:srgbClr val="000000"/>
                </a:solidFill>
                <a:latin typeface="Times New Roman" panose="02020603050405020304" pitchFamily="18" charset="0"/>
                <a:ea typeface="Calibri" panose="020F0502020204030204" pitchFamily="34" charset="0"/>
              </a:rPr>
              <a:t>J</a:t>
            </a:r>
            <a:r>
              <a:rPr lang="en-US" sz="1900" dirty="0" smtClean="0">
                <a:solidFill>
                  <a:srgbClr val="000000"/>
                </a:solidFill>
                <a:latin typeface="Times New Roman" panose="02020603050405020304" pitchFamily="18" charset="0"/>
                <a:ea typeface="Calibri" panose="020F0502020204030204" pitchFamily="34" charset="0"/>
              </a:rPr>
              <a:t>une, 2012. </a:t>
            </a:r>
            <a:r>
              <a:rPr lang="en-US" sz="1900" dirty="0">
                <a:solidFill>
                  <a:prstClr val="black"/>
                </a:solidFill>
                <a:latin typeface="Times New Roman" panose="02020603050405020304" pitchFamily="18" charset="0"/>
                <a:ea typeface="Calibri" panose="020F0502020204030204" pitchFamily="34" charset="0"/>
              </a:rPr>
              <a:t>The </a:t>
            </a:r>
            <a:r>
              <a:rPr lang="en-US" sz="1900" dirty="0" smtClean="0">
                <a:solidFill>
                  <a:prstClr val="black"/>
                </a:solidFill>
                <a:latin typeface="Times New Roman" panose="02020603050405020304" pitchFamily="18" charset="0"/>
                <a:ea typeface="Calibri" panose="020F0502020204030204" pitchFamily="34" charset="0"/>
              </a:rPr>
              <a:t>District has its capital at Coaltar. </a:t>
            </a:r>
            <a:endParaRPr lang="en-US" sz="1900" dirty="0">
              <a:solidFill>
                <a:prstClr val="black"/>
              </a:solidFill>
              <a:latin typeface="Times New Roman" panose="02020603050405020304" pitchFamily="18" charset="0"/>
              <a:ea typeface="Calibri" panose="020F0502020204030204" pitchFamily="34" charset="0"/>
            </a:endParaRPr>
          </a:p>
          <a:p>
            <a:pPr lvl="0"/>
            <a:r>
              <a:rPr lang="en-US" sz="1900" dirty="0" smtClean="0">
                <a:solidFill>
                  <a:prstClr val="black"/>
                </a:solidFill>
                <a:latin typeface="Times New Roman" panose="02020603050405020304" pitchFamily="18" charset="0"/>
                <a:ea typeface="Calibri" panose="020F0502020204030204" pitchFamily="34" charset="0"/>
              </a:rPr>
              <a:t>Politically, the District has only one Constituency called the Ayensuano Constituency with twenty-seven electoral areas. Ayensuano is made up of three Area Councils which are known as Obesua, Anum Apapam and </a:t>
            </a:r>
            <a:r>
              <a:rPr lang="en-US" sz="1900" dirty="0">
                <a:solidFill>
                  <a:prstClr val="black"/>
                </a:solidFill>
                <a:latin typeface="Times New Roman" panose="02020603050405020304" pitchFamily="18" charset="0"/>
                <a:ea typeface="Calibri" panose="020F0502020204030204" pitchFamily="34" charset="0"/>
              </a:rPr>
              <a:t>K</a:t>
            </a:r>
            <a:r>
              <a:rPr lang="en-US" sz="1900" dirty="0" smtClean="0">
                <a:solidFill>
                  <a:prstClr val="black"/>
                </a:solidFill>
                <a:latin typeface="Times New Roman" panose="02020603050405020304" pitchFamily="18" charset="0"/>
                <a:ea typeface="Calibri" panose="020F0502020204030204" pitchFamily="34" charset="0"/>
              </a:rPr>
              <a:t>raboa Coaltar</a:t>
            </a:r>
            <a:endParaRPr lang="en-US" sz="1900" baseline="30000" dirty="0" smtClean="0">
              <a:solidFill>
                <a:prstClr val="black"/>
              </a:solidFill>
              <a:latin typeface="Times New Roman" panose="02020603050405020304" pitchFamily="18" charset="0"/>
              <a:ea typeface="Calibri" panose="020F0502020204030204" pitchFamily="34" charset="0"/>
            </a:endParaRPr>
          </a:p>
          <a:p>
            <a:pPr lvl="0"/>
            <a:endParaRPr lang="en-US" sz="1900" baseline="30000" dirty="0">
              <a:solidFill>
                <a:prstClr val="black"/>
              </a:solidFill>
              <a:latin typeface="Times New Roman" panose="02020603050405020304" pitchFamily="18" charset="0"/>
              <a:ea typeface="Calibri" panose="020F0502020204030204" pitchFamily="34" charset="0"/>
            </a:endParaRPr>
          </a:p>
          <a:p>
            <a:pPr>
              <a:buFont typeface="Wingdings" panose="05000000000000000000" pitchFamily="2" charset="2"/>
              <a:buChar char="q"/>
            </a:pPr>
            <a:r>
              <a:rPr lang="en-US" sz="1900" b="1" dirty="0" smtClean="0">
                <a:latin typeface="Times New Roman" panose="02020603050405020304" pitchFamily="18" charset="0"/>
              </a:rPr>
              <a:t>POPULATION</a:t>
            </a:r>
          </a:p>
          <a:p>
            <a:pPr lvl="0" algn="just"/>
            <a:r>
              <a:rPr lang="en-US" sz="1900" dirty="0">
                <a:solidFill>
                  <a:prstClr val="black"/>
                </a:solidFill>
                <a:latin typeface="Times New Roman" panose="02020603050405020304" pitchFamily="18" charset="0"/>
                <a:ea typeface="Calibri" panose="020F0502020204030204" pitchFamily="34" charset="0"/>
              </a:rPr>
              <a:t>The </a:t>
            </a:r>
            <a:r>
              <a:rPr lang="en-US" sz="1900" dirty="0" smtClean="0">
                <a:solidFill>
                  <a:prstClr val="black"/>
                </a:solidFill>
                <a:latin typeface="Times New Roman" panose="02020603050405020304" pitchFamily="18" charset="0"/>
                <a:ea typeface="Calibri" panose="020F0502020204030204" pitchFamily="34" charset="0"/>
              </a:rPr>
              <a:t>District covers a land size of approximately 499</a:t>
            </a:r>
            <a:r>
              <a:rPr lang="en-US" sz="1900" dirty="0">
                <a:solidFill>
                  <a:prstClr val="black"/>
                </a:solidFill>
                <a:latin typeface="Times New Roman" panose="02020603050405020304" pitchFamily="18" charset="0"/>
                <a:ea typeface="Calibri" panose="020F0502020204030204" pitchFamily="34" charset="0"/>
              </a:rPr>
              <a:t>km</a:t>
            </a:r>
            <a:r>
              <a:rPr lang="en-US" sz="1900" baseline="30000" dirty="0">
                <a:solidFill>
                  <a:prstClr val="black"/>
                </a:solidFill>
                <a:latin typeface="Times New Roman" panose="02020603050405020304" pitchFamily="18" charset="0"/>
                <a:ea typeface="Calibri" panose="020F0502020204030204" pitchFamily="34" charset="0"/>
              </a:rPr>
              <a:t>2</a:t>
            </a:r>
            <a:r>
              <a:rPr lang="en-US" sz="1900" dirty="0" smtClean="0">
                <a:solidFill>
                  <a:prstClr val="black"/>
                </a:solidFill>
                <a:latin typeface="Times New Roman" panose="02020603050405020304" pitchFamily="18" charset="0"/>
                <a:ea typeface="Calibri" panose="020F0502020204030204" pitchFamily="34" charset="0"/>
              </a:rPr>
              <a:t> with a population of 77,193 (GSS,PHC 2010). This is constituted by 38,440 (49.8%) males and 38,753 (50.2%) females. But as at 2020, the projected population of the District was 94,282 people. This comprised of 47,448 (49.2%) males and 48,990 (50.8%) females.</a:t>
            </a:r>
            <a:endParaRPr lang="en-US" sz="1900" baseline="30000" dirty="0">
              <a:solidFill>
                <a:prstClr val="black"/>
              </a:solidFill>
              <a:latin typeface="Times New Roman" panose="02020603050405020304" pitchFamily="18" charset="0"/>
              <a:ea typeface="Calibri" panose="020F0502020204030204" pitchFamily="34" charset="0"/>
            </a:endParaRPr>
          </a:p>
          <a:p>
            <a:pPr marL="0" indent="0" algn="just">
              <a:buNone/>
            </a:pPr>
            <a:endParaRPr lang="en-US" sz="1900" dirty="0" smtClean="0">
              <a:solidFill>
                <a:prstClr val="black"/>
              </a:solidFill>
              <a:latin typeface="Times New Roman" panose="02020603050405020304" pitchFamily="18" charset="0"/>
              <a:ea typeface="Calibri" panose="020F0502020204030204" pitchFamily="34" charset="0"/>
            </a:endParaRPr>
          </a:p>
          <a:p>
            <a:pPr algn="just">
              <a:buFont typeface="Wingdings" panose="05000000000000000000" pitchFamily="2" charset="2"/>
              <a:buChar char="q"/>
            </a:pPr>
            <a:r>
              <a:rPr lang="en-US" sz="1900" b="1" dirty="0" smtClean="0">
                <a:latin typeface="Times New Roman" panose="02020603050405020304" pitchFamily="18" charset="0"/>
              </a:rPr>
              <a:t>DISTRICT’S ECONOMY</a:t>
            </a:r>
          </a:p>
          <a:p>
            <a:pPr algn="just">
              <a:lnSpc>
                <a:spcPct val="107000"/>
              </a:lnSpc>
              <a:spcBef>
                <a:spcPts val="0"/>
              </a:spcBef>
              <a:spcAft>
                <a:spcPts val="800"/>
              </a:spcAft>
            </a:pPr>
            <a:r>
              <a:rPr lang="en-US" sz="1900" dirty="0">
                <a:latin typeface="Times New Roman" panose="02020603050405020304" pitchFamily="18" charset="0"/>
                <a:ea typeface="Calibri" panose="020F0502020204030204" pitchFamily="34" charset="0"/>
              </a:rPr>
              <a:t>Agriculture engages  </a:t>
            </a:r>
            <a:r>
              <a:rPr lang="en-US" sz="1900" dirty="0" smtClean="0">
                <a:latin typeface="Times New Roman" panose="02020603050405020304" pitchFamily="18" charset="0"/>
                <a:ea typeface="Calibri" panose="020F0502020204030204" pitchFamily="34" charset="0"/>
              </a:rPr>
              <a:t>64.9</a:t>
            </a:r>
            <a:r>
              <a:rPr lang="en-US" sz="1900" dirty="0">
                <a:latin typeface="Times New Roman" panose="02020603050405020304" pitchFamily="18" charset="0"/>
                <a:ea typeface="Calibri" panose="020F0502020204030204" pitchFamily="34" charset="0"/>
              </a:rPr>
              <a:t>% of the economically active population whereas the service and manufacturing sectors engage </a:t>
            </a:r>
            <a:r>
              <a:rPr lang="en-US" sz="1900" dirty="0" smtClean="0">
                <a:latin typeface="Times New Roman" panose="02020603050405020304" pitchFamily="18" charset="0"/>
                <a:ea typeface="Calibri" panose="020F0502020204030204" pitchFamily="34" charset="0"/>
              </a:rPr>
              <a:t>12.4</a:t>
            </a:r>
            <a:r>
              <a:rPr lang="en-US" sz="1900" dirty="0">
                <a:latin typeface="Times New Roman" panose="02020603050405020304" pitchFamily="18" charset="0"/>
                <a:ea typeface="Calibri" panose="020F0502020204030204" pitchFamily="34" charset="0"/>
              </a:rPr>
              <a:t>% and </a:t>
            </a:r>
            <a:r>
              <a:rPr lang="en-US" sz="1900" dirty="0" smtClean="0">
                <a:latin typeface="Times New Roman" panose="02020603050405020304" pitchFamily="18" charset="0"/>
                <a:ea typeface="Calibri" panose="020F0502020204030204" pitchFamily="34" charset="0"/>
              </a:rPr>
              <a:t>11.7</a:t>
            </a:r>
            <a:r>
              <a:rPr lang="en-US" sz="1900" dirty="0">
                <a:latin typeface="Times New Roman" panose="02020603050405020304" pitchFamily="18" charset="0"/>
                <a:ea typeface="Calibri" panose="020F0502020204030204" pitchFamily="34" charset="0"/>
              </a:rPr>
              <a:t>% respectively. </a:t>
            </a:r>
            <a:endParaRPr lang="en-US" sz="1900" dirty="0" smtClean="0">
              <a:latin typeface="Times New Roman" panose="02020603050405020304" pitchFamily="18" charset="0"/>
              <a:ea typeface="Calibri" panose="020F0502020204030204" pitchFamily="34" charset="0"/>
            </a:endParaRPr>
          </a:p>
          <a:p>
            <a:pPr algn="just">
              <a:lnSpc>
                <a:spcPct val="107000"/>
              </a:lnSpc>
              <a:spcBef>
                <a:spcPts val="0"/>
              </a:spcBef>
              <a:spcAft>
                <a:spcPts val="800"/>
              </a:spcAft>
            </a:pPr>
            <a:r>
              <a:rPr lang="en-US" sz="1900" dirty="0">
                <a:latin typeface="Times New Roman" panose="02020603050405020304" pitchFamily="18" charset="0"/>
                <a:ea typeface="Calibri" panose="020F0502020204030204" pitchFamily="34" charset="0"/>
              </a:rPr>
              <a:t>Major food crops cultivated are cassava, </a:t>
            </a:r>
            <a:r>
              <a:rPr lang="en-US" sz="1900" dirty="0" smtClean="0">
                <a:latin typeface="Times New Roman" panose="02020603050405020304" pitchFamily="18" charset="0"/>
                <a:ea typeface="Calibri" panose="020F0502020204030204" pitchFamily="34" charset="0"/>
              </a:rPr>
              <a:t>maize, yam, cocoyam </a:t>
            </a:r>
            <a:r>
              <a:rPr lang="en-US" sz="1900" dirty="0">
                <a:latin typeface="Times New Roman" panose="02020603050405020304" pitchFamily="18" charset="0"/>
                <a:ea typeface="Calibri" panose="020F0502020204030204" pitchFamily="34" charset="0"/>
              </a:rPr>
              <a:t>and plantain and the cash crops are </a:t>
            </a:r>
            <a:r>
              <a:rPr lang="en-US" sz="1900" dirty="0" smtClean="0">
                <a:latin typeface="Times New Roman" panose="02020603050405020304" pitchFamily="18" charset="0"/>
                <a:ea typeface="Calibri" panose="020F0502020204030204" pitchFamily="34" charset="0"/>
              </a:rPr>
              <a:t>cocoa, citrus, oil palm, pineapples and pawpaw. </a:t>
            </a:r>
            <a:r>
              <a:rPr lang="en-US" sz="1900" dirty="0">
                <a:latin typeface="Times New Roman" panose="02020603050405020304" pitchFamily="18" charset="0"/>
                <a:ea typeface="Calibri" panose="020F0502020204030204" pitchFamily="34" charset="0"/>
              </a:rPr>
              <a:t>Livestock reared in the district are sheep, goats, poultry and pigs.</a:t>
            </a:r>
          </a:p>
          <a:p>
            <a:pPr algn="just">
              <a:lnSpc>
                <a:spcPct val="107000"/>
              </a:lnSpc>
              <a:spcBef>
                <a:spcPts val="0"/>
              </a:spcBef>
              <a:spcAft>
                <a:spcPts val="800"/>
              </a:spcAft>
            </a:pPr>
            <a:r>
              <a:rPr lang="en-US" sz="1900" dirty="0">
                <a:latin typeface="Times New Roman" panose="02020603050405020304" pitchFamily="18" charset="0"/>
                <a:ea typeface="Calibri" panose="020F0502020204030204" pitchFamily="34" charset="0"/>
              </a:rPr>
              <a:t>The </a:t>
            </a:r>
            <a:r>
              <a:rPr lang="en-US" sz="1900" dirty="0" smtClean="0">
                <a:latin typeface="Times New Roman" panose="02020603050405020304" pitchFamily="18" charset="0"/>
                <a:ea typeface="Calibri" panose="020F0502020204030204" pitchFamily="34" charset="0"/>
              </a:rPr>
              <a:t>main markets areas for trading activities are at Amanase, Asuboi, Anum, Apapam and Dokrochiwa which are bi-weekly.</a:t>
            </a:r>
            <a:endParaRPr lang="en-US" sz="1900" dirty="0">
              <a:latin typeface="Times New Roman" panose="02020603050405020304" pitchFamily="18" charset="0"/>
              <a:ea typeface="Calibri" panose="020F0502020204030204" pitchFamily="34" charset="0"/>
            </a:endParaRPr>
          </a:p>
          <a:p>
            <a:pPr>
              <a:buFont typeface="Wingdings" panose="05000000000000000000" pitchFamily="2" charset="2"/>
              <a:buChar char="q"/>
            </a:pPr>
            <a:endParaRPr lang="en-US" sz="1900" dirty="0">
              <a:latin typeface="Times New Roman" panose="02020603050405020304" pitchFamily="18" charset="0"/>
              <a:ea typeface="Calibri" panose="020F0502020204030204" pitchFamily="34" charset="0"/>
            </a:endParaRPr>
          </a:p>
        </p:txBody>
      </p:sp>
      <p:sp>
        <p:nvSpPr>
          <p:cNvPr id="4" name="Slide Number Placeholder 3"/>
          <p:cNvSpPr>
            <a:spLocks noGrp="1"/>
          </p:cNvSpPr>
          <p:nvPr>
            <p:ph type="sldNum" sz="quarter" idx="12"/>
          </p:nvPr>
        </p:nvSpPr>
        <p:spPr/>
        <p:txBody>
          <a:bodyPr/>
          <a:lstStyle/>
          <a:p>
            <a:fld id="{571CD3C2-A472-4BA3-88D7-833F7D0C5725}" type="slidenum">
              <a:rPr lang="en-US" smtClean="0"/>
              <a:t>2</a:t>
            </a:fld>
            <a:endParaRPr lang="en-US"/>
          </a:p>
        </p:txBody>
      </p:sp>
    </p:spTree>
    <p:extLst>
      <p:ext uri="{BB962C8B-B14F-4D97-AF65-F5344CB8AC3E}">
        <p14:creationId xmlns:p14="http://schemas.microsoft.com/office/powerpoint/2010/main" val="23304144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normAutofit/>
          </a:bodyPr>
          <a:lstStyle/>
          <a:p>
            <a:r>
              <a:rPr lang="en-US" sz="2800" b="1" dirty="0" smtClean="0">
                <a:solidFill>
                  <a:prstClr val="black"/>
                </a:solidFill>
                <a:latin typeface="Times New Roman" panose="02020603050405020304" pitchFamily="18" charset="0"/>
                <a:cs typeface="Times New Roman" panose="02020603050405020304" pitchFamily="18" charset="0"/>
              </a:rPr>
              <a:t>INTRODUCTION Cont’d </a:t>
            </a:r>
            <a:endParaRPr lang="en-US" sz="28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609600"/>
            <a:ext cx="9144000" cy="6248400"/>
          </a:xfrm>
        </p:spPr>
        <p:txBody>
          <a:bodyPr>
            <a:noAutofit/>
          </a:bodyPr>
          <a:lstStyle/>
          <a:p>
            <a:pPr lvl="0" algn="just">
              <a:lnSpc>
                <a:spcPct val="120000"/>
              </a:lnSpc>
              <a:buFont typeface="Wingdings" panose="05000000000000000000" pitchFamily="2" charset="2"/>
              <a:buChar char="q"/>
            </a:pPr>
            <a:r>
              <a:rPr lang="en-US" sz="1800" b="1" dirty="0" smtClean="0">
                <a:latin typeface="Times New Roman" pitchFamily="18" charset="0"/>
                <a:cs typeface="Times New Roman" pitchFamily="18" charset="0"/>
              </a:rPr>
              <a:t>ROADS</a:t>
            </a:r>
            <a:endParaRPr lang="en-US" sz="1800" dirty="0">
              <a:latin typeface="Times New Roman" pitchFamily="18" charset="0"/>
              <a:cs typeface="Times New Roman" pitchFamily="18" charset="0"/>
            </a:endParaRPr>
          </a:p>
          <a:p>
            <a:pPr algn="just">
              <a:spcBef>
                <a:spcPts val="0"/>
              </a:spcBef>
              <a:spcAft>
                <a:spcPts val="1000"/>
              </a:spcAft>
            </a:pPr>
            <a:r>
              <a:rPr lang="en-US" sz="1800" dirty="0" smtClean="0">
                <a:latin typeface="Times New Roman" pitchFamily="18" charset="0"/>
                <a:cs typeface="Times New Roman" pitchFamily="18" charset="0"/>
              </a:rPr>
              <a:t>Total length of roads in the district is 270km. E</a:t>
            </a:r>
            <a:r>
              <a:rPr lang="en-US" sz="1800" dirty="0" smtClean="0">
                <a:latin typeface="Times New Roman"/>
                <a:ea typeface="Calibri"/>
              </a:rPr>
              <a:t>arth surface road is estimated to be </a:t>
            </a:r>
            <a:r>
              <a:rPr lang="en-US" sz="1800" dirty="0" smtClean="0"/>
              <a:t>95.3</a:t>
            </a:r>
            <a:r>
              <a:rPr lang="en-US" sz="1800" dirty="0" smtClean="0">
                <a:latin typeface="Times New Roman"/>
                <a:ea typeface="Calibri"/>
              </a:rPr>
              <a:t> km</a:t>
            </a:r>
            <a:r>
              <a:rPr lang="en-US" sz="1800" dirty="0">
                <a:latin typeface="Times New Roman"/>
                <a:ea typeface="Calibri"/>
              </a:rPr>
              <a:t>. M</a:t>
            </a:r>
            <a:r>
              <a:rPr lang="en-US" sz="1800" dirty="0" smtClean="0">
                <a:latin typeface="Times New Roman"/>
                <a:ea typeface="Calibri"/>
              </a:rPr>
              <a:t>ore than 70% </a:t>
            </a:r>
            <a:r>
              <a:rPr lang="en-US" sz="1800" dirty="0">
                <a:latin typeface="Times New Roman"/>
                <a:ea typeface="Calibri"/>
              </a:rPr>
              <a:t>of the </a:t>
            </a:r>
            <a:r>
              <a:rPr lang="en-US" sz="1800" dirty="0" smtClean="0">
                <a:latin typeface="Times New Roman"/>
                <a:ea typeface="Calibri"/>
              </a:rPr>
              <a:t>roads are in bad </a:t>
            </a:r>
            <a:r>
              <a:rPr lang="en-US" sz="1800" dirty="0">
                <a:latin typeface="Times New Roman"/>
                <a:ea typeface="Calibri"/>
              </a:rPr>
              <a:t>state</a:t>
            </a:r>
            <a:r>
              <a:rPr lang="en-US" sz="1800" dirty="0" smtClean="0">
                <a:latin typeface="Times New Roman"/>
                <a:ea typeface="Calibri"/>
              </a:rPr>
              <a:t>.</a:t>
            </a:r>
          </a:p>
          <a:p>
            <a:pPr algn="just">
              <a:spcBef>
                <a:spcPts val="0"/>
              </a:spcBef>
              <a:spcAft>
                <a:spcPts val="1000"/>
              </a:spcAft>
              <a:buFont typeface="Wingdings" panose="05000000000000000000" pitchFamily="2" charset="2"/>
              <a:buChar char="q"/>
            </a:pPr>
            <a:r>
              <a:rPr lang="en-US" sz="1800" b="1" dirty="0" smtClean="0">
                <a:latin typeface="Times New Roman"/>
                <a:ea typeface="Calibri"/>
              </a:rPr>
              <a:t>EDUCATION</a:t>
            </a:r>
            <a:r>
              <a:rPr lang="en-US" sz="1800" dirty="0" smtClean="0">
                <a:latin typeface="Times New Roman"/>
                <a:ea typeface="Calibri"/>
              </a:rPr>
              <a:t> </a:t>
            </a:r>
          </a:p>
          <a:p>
            <a:pPr lvl="0" algn="just"/>
            <a:r>
              <a:rPr lang="en-US" sz="1800" dirty="0">
                <a:latin typeface="Times New Roman" pitchFamily="18" charset="0"/>
                <a:cs typeface="Times New Roman" pitchFamily="18" charset="0"/>
              </a:rPr>
              <a:t>There are </a:t>
            </a:r>
            <a:r>
              <a:rPr lang="en-US" sz="1800" dirty="0" smtClean="0">
                <a:latin typeface="Times New Roman" pitchFamily="18" charset="0"/>
                <a:cs typeface="Times New Roman" pitchFamily="18" charset="0"/>
              </a:rPr>
              <a:t>186 schools including 60 </a:t>
            </a:r>
            <a:r>
              <a:rPr lang="en-US" sz="1800" dirty="0">
                <a:latin typeface="Times New Roman" pitchFamily="18" charset="0"/>
                <a:cs typeface="Times New Roman" pitchFamily="18" charset="0"/>
              </a:rPr>
              <a:t>pre-schools, 6</a:t>
            </a:r>
            <a:r>
              <a:rPr lang="en-US" sz="1800" dirty="0" smtClean="0">
                <a:latin typeface="Times New Roman" pitchFamily="18" charset="0"/>
                <a:cs typeface="Times New Roman" pitchFamily="18" charset="0"/>
              </a:rPr>
              <a:t>6 </a:t>
            </a:r>
            <a:r>
              <a:rPr lang="en-US" sz="1800" dirty="0">
                <a:latin typeface="Times New Roman" pitchFamily="18" charset="0"/>
                <a:cs typeface="Times New Roman" pitchFamily="18" charset="0"/>
              </a:rPr>
              <a:t>primary schools, </a:t>
            </a:r>
            <a:r>
              <a:rPr lang="en-US" sz="1800" dirty="0" smtClean="0">
                <a:latin typeface="Times New Roman" pitchFamily="18" charset="0"/>
                <a:cs typeface="Times New Roman" pitchFamily="18" charset="0"/>
              </a:rPr>
              <a:t>57 </a:t>
            </a:r>
            <a:r>
              <a:rPr lang="en-US" sz="1800" dirty="0">
                <a:latin typeface="Times New Roman" pitchFamily="18" charset="0"/>
                <a:cs typeface="Times New Roman" pitchFamily="18" charset="0"/>
              </a:rPr>
              <a:t>JHS, </a:t>
            </a:r>
            <a:r>
              <a:rPr lang="en-US" sz="1800" dirty="0" smtClean="0">
                <a:latin typeface="Times New Roman" pitchFamily="18" charset="0"/>
                <a:cs typeface="Times New Roman" pitchFamily="18" charset="0"/>
              </a:rPr>
              <a:t>and 3 SHS. One (1) of the SHS is privately owned. Privately owned schools constitute 30.1% of schools in the district</a:t>
            </a:r>
            <a:endParaRPr lang="en-US" sz="1800" dirty="0">
              <a:latin typeface="Times New Roman" pitchFamily="18" charset="0"/>
              <a:cs typeface="Times New Roman" pitchFamily="18" charset="0"/>
            </a:endParaRPr>
          </a:p>
          <a:p>
            <a:pPr>
              <a:buFont typeface="Wingdings" panose="05000000000000000000" pitchFamily="2" charset="2"/>
              <a:buChar char="q"/>
            </a:pPr>
            <a:r>
              <a:rPr lang="en-US" sz="1800" b="1" dirty="0">
                <a:latin typeface="Times New Roman"/>
                <a:ea typeface="Calibri"/>
              </a:rPr>
              <a:t> </a:t>
            </a:r>
            <a:r>
              <a:rPr lang="en-US" sz="1800" b="1" dirty="0" smtClean="0">
                <a:latin typeface="Times New Roman"/>
                <a:ea typeface="Calibri"/>
              </a:rPr>
              <a:t>HEALTH</a:t>
            </a:r>
          </a:p>
          <a:p>
            <a:r>
              <a:rPr lang="en-US" sz="1800" dirty="0" smtClean="0">
                <a:latin typeface="Times New Roman" pitchFamily="18" charset="0"/>
                <a:cs typeface="Times New Roman" pitchFamily="18" charset="0"/>
              </a:rPr>
              <a:t>The district </a:t>
            </a:r>
            <a:r>
              <a:rPr lang="en-US" sz="1800" dirty="0">
                <a:latin typeface="Times New Roman" pitchFamily="18" charset="0"/>
                <a:cs typeface="Times New Roman" pitchFamily="18" charset="0"/>
              </a:rPr>
              <a:t>has </a:t>
            </a:r>
            <a:r>
              <a:rPr lang="en-US" sz="1800" dirty="0" smtClean="0">
                <a:latin typeface="Times New Roman" pitchFamily="18" charset="0"/>
                <a:cs typeface="Times New Roman" pitchFamily="18" charset="0"/>
              </a:rPr>
              <a:t>28 </a:t>
            </a:r>
            <a:r>
              <a:rPr lang="en-US" sz="1800" dirty="0">
                <a:latin typeface="Times New Roman" pitchFamily="18" charset="0"/>
                <a:cs typeface="Times New Roman" pitchFamily="18" charset="0"/>
              </a:rPr>
              <a:t>Healthcare </a:t>
            </a:r>
            <a:r>
              <a:rPr lang="en-US" sz="1800" dirty="0" smtClean="0">
                <a:latin typeface="Times New Roman" pitchFamily="18" charset="0"/>
                <a:cs typeface="Times New Roman" pitchFamily="18" charset="0"/>
              </a:rPr>
              <a:t>facilities, </a:t>
            </a:r>
            <a:r>
              <a:rPr lang="en-US" sz="1800" dirty="0">
                <a:latin typeface="Times New Roman" pitchFamily="18" charset="0"/>
                <a:cs typeface="Times New Roman" pitchFamily="18" charset="0"/>
              </a:rPr>
              <a:t>including </a:t>
            </a:r>
            <a:r>
              <a:rPr lang="en-US" sz="1800" dirty="0" smtClean="0">
                <a:latin typeface="Times New Roman" pitchFamily="18" charset="0"/>
                <a:cs typeface="Times New Roman" pitchFamily="18" charset="0"/>
              </a:rPr>
              <a:t>7 </a:t>
            </a:r>
            <a:r>
              <a:rPr lang="en-US" sz="1800" dirty="0">
                <a:latin typeface="Times New Roman" pitchFamily="18" charset="0"/>
                <a:cs typeface="Times New Roman" pitchFamily="18" charset="0"/>
              </a:rPr>
              <a:t>Health </a:t>
            </a:r>
            <a:r>
              <a:rPr lang="en-US" sz="1800" dirty="0" smtClean="0">
                <a:latin typeface="Times New Roman" pitchFamily="18" charset="0"/>
                <a:cs typeface="Times New Roman" pitchFamily="18" charset="0"/>
              </a:rPr>
              <a:t>Centers, 2 RCHs and 19 CHPS Compound. These facilities are faced with challenges of infrastructure and basic health equipment.</a:t>
            </a:r>
          </a:p>
          <a:p>
            <a:r>
              <a:rPr lang="en-US" sz="1800" dirty="0" smtClean="0">
                <a:latin typeface="Times New Roman" pitchFamily="18" charset="0"/>
                <a:cs typeface="Times New Roman" pitchFamily="18" charset="0"/>
              </a:rPr>
              <a:t>Malaria ranks first on the top 10 OPD attendance </a:t>
            </a:r>
          </a:p>
          <a:p>
            <a:pPr>
              <a:buFont typeface="Wingdings" panose="05000000000000000000" pitchFamily="2" charset="2"/>
              <a:buChar char="q"/>
            </a:pPr>
            <a:r>
              <a:rPr lang="en-US" sz="1800" b="1" dirty="0" smtClean="0">
                <a:latin typeface="Times New Roman"/>
                <a:ea typeface="Calibri" panose="020F0502020204030204" pitchFamily="34" charset="0"/>
              </a:rPr>
              <a:t>WATER AND SANITATION</a:t>
            </a:r>
          </a:p>
          <a:p>
            <a:r>
              <a:rPr lang="en-US" sz="1800" dirty="0">
                <a:latin typeface="Times New Roman" pitchFamily="18" charset="0"/>
                <a:cs typeface="Times New Roman" pitchFamily="18" charset="0"/>
              </a:rPr>
              <a:t>Potable water coverage in the District is 65.6% in the urban areas and 49% in the rural areas. Proportion of the population with access to improved sanitation services is 39.9</a:t>
            </a:r>
            <a:r>
              <a:rPr lang="en-US" sz="1800" dirty="0" smtClean="0">
                <a:latin typeface="Times New Roman" pitchFamily="18" charset="0"/>
                <a:cs typeface="Times New Roman" pitchFamily="18" charset="0"/>
              </a:rPr>
              <a:t>%.</a:t>
            </a:r>
          </a:p>
          <a:p>
            <a:pPr>
              <a:buFont typeface="Wingdings" panose="05000000000000000000" pitchFamily="2" charset="2"/>
              <a:buChar char="q"/>
            </a:pPr>
            <a:r>
              <a:rPr lang="en-US" sz="1800" dirty="0">
                <a:latin typeface="Times New Roman" pitchFamily="18" charset="0"/>
                <a:cs typeface="Times New Roman" pitchFamily="18" charset="0"/>
              </a:rPr>
              <a:t> </a:t>
            </a:r>
            <a:r>
              <a:rPr lang="en-US" sz="1800" b="1" dirty="0" smtClean="0">
                <a:latin typeface="Times New Roman" pitchFamily="18" charset="0"/>
                <a:cs typeface="Times New Roman" pitchFamily="18" charset="0"/>
              </a:rPr>
              <a:t>TOURISM</a:t>
            </a:r>
          </a:p>
          <a:p>
            <a:r>
              <a:rPr lang="en-US" sz="1800" dirty="0">
                <a:latin typeface="Times New Roman" pitchFamily="18" charset="0"/>
                <a:cs typeface="Times New Roman" pitchFamily="18" charset="0"/>
              </a:rPr>
              <a:t> </a:t>
            </a:r>
            <a:r>
              <a:rPr lang="en-US" sz="1800" dirty="0" smtClean="0">
                <a:latin typeface="Times New Roman" pitchFamily="18" charset="0"/>
                <a:cs typeface="Times New Roman" pitchFamily="18" charset="0"/>
              </a:rPr>
              <a:t>Tourism in the district is completely underdeveloped though there are some potential tourist attraction sites. Among them are waterfalls, stone carves, snake liked palm tree and sand paint at </a:t>
            </a:r>
            <a:r>
              <a:rPr lang="en-US" sz="1800" dirty="0">
                <a:latin typeface="Times New Roman" pitchFamily="18" charset="0"/>
                <a:cs typeface="Times New Roman" pitchFamily="18" charset="0"/>
              </a:rPr>
              <a:t>O</a:t>
            </a:r>
            <a:r>
              <a:rPr lang="en-US" sz="1800" dirty="0" smtClean="0">
                <a:latin typeface="Times New Roman" pitchFamily="18" charset="0"/>
                <a:cs typeface="Times New Roman" pitchFamily="18" charset="0"/>
              </a:rPr>
              <a:t>buoho Nyarko near Anum Apapam.</a:t>
            </a:r>
            <a:endParaRPr lang="en-US" sz="1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571CD3C2-A472-4BA3-88D7-833F7D0C5725}" type="slidenum">
              <a:rPr lang="en-US" smtClean="0"/>
              <a:t>3</a:t>
            </a:fld>
            <a:endParaRPr lang="en-US"/>
          </a:p>
        </p:txBody>
      </p:sp>
    </p:spTree>
    <p:extLst>
      <p:ext uri="{BB962C8B-B14F-4D97-AF65-F5344CB8AC3E}">
        <p14:creationId xmlns:p14="http://schemas.microsoft.com/office/powerpoint/2010/main" val="29758807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2800" b="1" dirty="0" smtClean="0">
                <a:latin typeface="Times New Roman" panose="02020603050405020304" pitchFamily="18" charset="0"/>
                <a:cs typeface="Times New Roman" panose="02020603050405020304" pitchFamily="18" charset="0"/>
              </a:rPr>
              <a:t>KEY ISSUES </a:t>
            </a:r>
            <a:endParaRPr lang="en-US" sz="28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914400"/>
            <a:ext cx="8229600" cy="5791199"/>
          </a:xfrm>
        </p:spPr>
        <p:txBody>
          <a:bodyPr>
            <a:noAutofit/>
          </a:bodyPr>
          <a:lstStyle/>
          <a:p>
            <a:pPr lvl="0" algn="just">
              <a:lnSpc>
                <a:spcPct val="150000"/>
              </a:lnSpc>
              <a:spcBef>
                <a:spcPts val="0"/>
              </a:spcBef>
              <a:buFont typeface="+mj-lt"/>
              <a:buAutoNum type="arabicPeriod"/>
            </a:pPr>
            <a:r>
              <a:rPr lang="en-GB" sz="2400" dirty="0">
                <a:latin typeface="Times New Roman" panose="02020603050405020304" pitchFamily="18" charset="0"/>
                <a:ea typeface="Calibri" panose="020F0502020204030204" pitchFamily="34" charset="0"/>
                <a:cs typeface="Times New Roman" panose="02020603050405020304" pitchFamily="18" charset="0"/>
              </a:rPr>
              <a:t>Inadequate H</a:t>
            </a:r>
            <a:r>
              <a:rPr lang="en-GB" sz="2400" dirty="0" smtClean="0">
                <a:latin typeface="Times New Roman" panose="02020603050405020304" pitchFamily="18" charset="0"/>
                <a:ea typeface="Calibri" panose="020F0502020204030204" pitchFamily="34" charset="0"/>
                <a:cs typeface="Times New Roman" panose="02020603050405020304" pitchFamily="18" charset="0"/>
              </a:rPr>
              <a:t>ealth and Educational </a:t>
            </a:r>
            <a:r>
              <a:rPr lang="en-GB" sz="2400" dirty="0">
                <a:latin typeface="Times New Roman" panose="02020603050405020304" pitchFamily="18" charset="0"/>
                <a:ea typeface="Calibri" panose="020F0502020204030204" pitchFamily="34" charset="0"/>
                <a:cs typeface="Times New Roman" panose="02020603050405020304" pitchFamily="18" charset="0"/>
              </a:rPr>
              <a:t>infrastructure</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50000"/>
              </a:lnSpc>
              <a:spcBef>
                <a:spcPts val="0"/>
              </a:spcBef>
              <a:buFont typeface="+mj-lt"/>
              <a:buAutoNum type="arabicPeriod"/>
            </a:pPr>
            <a:r>
              <a:rPr lang="en-GB" sz="2400" dirty="0">
                <a:latin typeface="Times New Roman" panose="02020603050405020304" pitchFamily="18" charset="0"/>
                <a:ea typeface="Calibri" panose="020F0502020204030204" pitchFamily="34" charset="0"/>
                <a:cs typeface="Times New Roman" panose="02020603050405020304" pitchFamily="18" charset="0"/>
              </a:rPr>
              <a:t>Low sanitation coverage </a:t>
            </a:r>
            <a:endParaRPr lang="en-GB" sz="2400" dirty="0" smtClean="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spcBef>
                <a:spcPts val="0"/>
              </a:spcBef>
              <a:buFont typeface="+mj-lt"/>
              <a:buAutoNum type="arabicPeriod"/>
            </a:pPr>
            <a:r>
              <a:rPr lang="en-GB" sz="2400" dirty="0" smtClean="0">
                <a:latin typeface="Times New Roman" panose="02020603050405020304" pitchFamily="18" charset="0"/>
                <a:ea typeface="Calibri" panose="020F0502020204030204" pitchFamily="34" charset="0"/>
                <a:cs typeface="Times New Roman" panose="02020603050405020304" pitchFamily="18" charset="0"/>
              </a:rPr>
              <a:t>Low </a:t>
            </a:r>
            <a:r>
              <a:rPr lang="en-GB" sz="2400" dirty="0">
                <a:latin typeface="Times New Roman" panose="02020603050405020304" pitchFamily="18" charset="0"/>
                <a:ea typeface="Calibri" panose="020F0502020204030204" pitchFamily="34" charset="0"/>
                <a:cs typeface="Times New Roman" panose="02020603050405020304" pitchFamily="18" charset="0"/>
              </a:rPr>
              <a:t>potable water coverage</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50000"/>
              </a:lnSpc>
              <a:spcBef>
                <a:spcPts val="0"/>
              </a:spcBef>
              <a:buFont typeface="+mj-lt"/>
              <a:buAutoNum type="arabicPeriod"/>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Inadequate Human Resource (Health, Police Service etc.)</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spcBef>
                <a:spcPts val="0"/>
              </a:spcBef>
              <a:buFont typeface="+mj-lt"/>
              <a:buAutoNum type="arabicPeriod"/>
            </a:pP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Poor road and drainage infrastructure</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50000"/>
              </a:lnSpc>
              <a:spcBef>
                <a:spcPts val="0"/>
              </a:spcBef>
              <a:buFont typeface="+mj-lt"/>
              <a:buAutoNum type="arabicPeriod"/>
            </a:pPr>
            <a:r>
              <a:rPr lang="en-GB" sz="2400" dirty="0" smtClean="0">
                <a:latin typeface="Times New Roman" panose="02020603050405020304" pitchFamily="18" charset="0"/>
                <a:ea typeface="Calibri" panose="020F0502020204030204" pitchFamily="34" charset="0"/>
                <a:cs typeface="Times New Roman" panose="02020603050405020304" pitchFamily="18" charset="0"/>
              </a:rPr>
              <a:t>High youth unemployment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50000"/>
              </a:lnSpc>
              <a:spcBef>
                <a:spcPts val="0"/>
              </a:spcBef>
              <a:buFont typeface="+mj-lt"/>
              <a:buAutoNum type="arabicPeriod"/>
            </a:pPr>
            <a:r>
              <a:rPr lang="en-GB" sz="2400" dirty="0">
                <a:latin typeface="Times New Roman" panose="02020603050405020304" pitchFamily="18" charset="0"/>
                <a:ea typeface="Calibri" panose="020F0502020204030204" pitchFamily="34" charset="0"/>
                <a:cs typeface="Times New Roman" panose="02020603050405020304" pitchFamily="18" charset="0"/>
              </a:rPr>
              <a:t>Uncontrolled spatial development and Environmental degradation</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50000"/>
              </a:lnSpc>
              <a:spcBef>
                <a:spcPts val="0"/>
              </a:spcBef>
              <a:buFont typeface="+mj-lt"/>
              <a:buAutoNum type="arabicPeriod"/>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Poor telecommunication system in most communities</a:t>
            </a:r>
          </a:p>
          <a:p>
            <a:pPr lvl="0" algn="just">
              <a:lnSpc>
                <a:spcPct val="150000"/>
              </a:lnSpc>
              <a:spcBef>
                <a:spcPts val="0"/>
              </a:spcBef>
              <a:buFont typeface="+mj-lt"/>
              <a:buAutoNum type="arabicPeriod"/>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Inadequate structures for the security service  </a:t>
            </a:r>
            <a:endParaRPr lang="en-US"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1CD3C2-A472-4BA3-88D7-833F7D0C5725}" type="slidenum">
              <a:rPr lang="en-US" smtClean="0"/>
              <a:t>4</a:t>
            </a:fld>
            <a:endParaRPr lang="en-US"/>
          </a:p>
        </p:txBody>
      </p:sp>
    </p:spTree>
    <p:extLst>
      <p:ext uri="{BB962C8B-B14F-4D97-AF65-F5344CB8AC3E}">
        <p14:creationId xmlns:p14="http://schemas.microsoft.com/office/powerpoint/2010/main" val="15700592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2800" b="1" dirty="0">
                <a:solidFill>
                  <a:prstClr val="black"/>
                </a:solidFill>
                <a:latin typeface="Times New Roman" panose="02020603050405020304" pitchFamily="18" charset="0"/>
                <a:cs typeface="Times New Roman" panose="02020603050405020304" pitchFamily="18" charset="0"/>
              </a:rPr>
              <a:t>OBJECTIVES</a:t>
            </a:r>
            <a:endParaRPr lang="en-US" sz="28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5</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4074922297"/>
              </p:ext>
            </p:extLst>
          </p:nvPr>
        </p:nvGraphicFramePr>
        <p:xfrm>
          <a:off x="457200" y="1066800"/>
          <a:ext cx="8534400" cy="5361305"/>
        </p:xfrm>
        <a:graphic>
          <a:graphicData uri="http://schemas.openxmlformats.org/drawingml/2006/table">
            <a:tbl>
              <a:tblPr firstRow="1" firstCol="1" bandRow="1"/>
              <a:tblGrid>
                <a:gridCol w="5731461"/>
                <a:gridCol w="1185061"/>
                <a:gridCol w="1617878"/>
              </a:tblGrid>
              <a:tr h="772160">
                <a:tc>
                  <a:txBody>
                    <a:bodyPr/>
                    <a:lstStyle/>
                    <a:p>
                      <a:pPr marL="0" marR="0">
                        <a:lnSpc>
                          <a:spcPct val="115000"/>
                        </a:lnSpc>
                        <a:spcBef>
                          <a:spcPts val="0"/>
                        </a:spcBef>
                        <a:spcAft>
                          <a:spcPts val="10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ADOPTED POLICY OBJECTIVES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SDGS GOAL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TARGETS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9440">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Strengthen Fiscal decentralization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8,17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8.3, 17.3,</a:t>
                      </a:r>
                      <a:r>
                        <a:rPr lang="en-US" sz="2000" baseline="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17.1,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9280">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Deepen political and administrative decentralization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12, 16,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12.7, 16.6, </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16.a, 16.7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3920">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Improve participation of civil society (media, traditional authorities, religious bodies) in national development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16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16a, 16.7,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2785">
                <a:tc>
                  <a:txBody>
                    <a:bodyPr/>
                    <a:lstStyle/>
                    <a:p>
                      <a:pPr marL="0" marR="0">
                        <a:lnSpc>
                          <a:spcPct val="115000"/>
                        </a:lnSpc>
                        <a:spcBef>
                          <a:spcPts val="0"/>
                        </a:spcBef>
                        <a:spcAft>
                          <a:spcPts val="10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Improve post</a:t>
                      </a:r>
                      <a:r>
                        <a:rPr lang="en-US" sz="20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-harvest management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smtClean="0">
                          <a:effectLst/>
                          <a:latin typeface="Calibri" panose="020F0502020204030204" pitchFamily="34" charset="0"/>
                          <a:ea typeface="Calibri" panose="020F0502020204030204" pitchFamily="34" charset="0"/>
                          <a:cs typeface="Times New Roman" panose="02020603050405020304" pitchFamily="18" charset="0"/>
                        </a:rPr>
                        <a:t>2, 12</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a:t>
                      </a:r>
                      <a:r>
                        <a:rPr lang="en-US" sz="2000" baseline="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12.3, 12c</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2160">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Enhance Domestic Trade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2,8,9</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2.b, 2.c, 8.2, 8.a, 9.c</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2160">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Protect existing forest reserves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15, 16, 17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15.9, 16.7, 17.9</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202056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15962"/>
          </a:xfrm>
        </p:spPr>
        <p:txBody>
          <a:bodyPr>
            <a:normAutofit/>
          </a:bodyPr>
          <a:lstStyle/>
          <a:p>
            <a:r>
              <a:rPr lang="en-US" sz="2800" b="1" dirty="0" smtClean="0">
                <a:solidFill>
                  <a:prstClr val="black"/>
                </a:solidFill>
                <a:latin typeface="Times New Roman" panose="02020603050405020304" pitchFamily="18" charset="0"/>
                <a:cs typeface="Times New Roman" panose="02020603050405020304" pitchFamily="18" charset="0"/>
              </a:rPr>
              <a:t>OBJECTIVES CONT’D</a:t>
            </a:r>
            <a:endParaRPr lang="en-US" sz="28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6</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811251506"/>
              </p:ext>
            </p:extLst>
          </p:nvPr>
        </p:nvGraphicFramePr>
        <p:xfrm>
          <a:off x="152400" y="736190"/>
          <a:ext cx="8839200" cy="5993892"/>
        </p:xfrm>
        <a:graphic>
          <a:graphicData uri="http://schemas.openxmlformats.org/drawingml/2006/table">
            <a:tbl>
              <a:tblPr firstRow="1" firstCol="1" bandRow="1"/>
              <a:tblGrid>
                <a:gridCol w="6156015"/>
                <a:gridCol w="1272843"/>
                <a:gridCol w="1410342"/>
              </a:tblGrid>
              <a:tr h="597204">
                <a:tc>
                  <a:txBody>
                    <a:bodyPr/>
                    <a:lstStyle/>
                    <a:p>
                      <a:pPr marL="0" marR="0">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ADOPTED POLICY OBJECTIVES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SDGS GOAL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TARGETS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7204">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Improve efficiency and effectiveness of road transport infrastructure and services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9, 11,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3.6. 9.4, 11.2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7204">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Promote proactive planning for disaster prevention and mitigation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11,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11.b, 3.d, 11.3, 16.6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7204">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Promote a sustainable, spatially integrated, balanced and orderly development of human settlements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11, 16,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11a,</a:t>
                      </a:r>
                      <a:r>
                        <a:rPr lang="en-US"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11.3</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11.b, 16.6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7204">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Improve access to improved and reliable environmental sanitation services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8602">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Improve access to safe and reliable water supply services for all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6.1, 6.4, 6.5.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7204">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Ensure affordable, equitable, easily accessible and Universal Health Coverage (UHC)</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3.1, 3.2, 3.3, 3.8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4516">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Enhance inclusive and equitable access to, and participation in quality education at all levels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4.a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4.1, </a:t>
                      </a:r>
                      <a:r>
                        <a:rPr lang="en-US"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8497">
                <a:tc>
                  <a:txBody>
                    <a:bodyPr/>
                    <a:lstStyle/>
                    <a:p>
                      <a:pPr marL="0" marR="0">
                        <a:lnSpc>
                          <a:spcPct val="115000"/>
                        </a:lnSpc>
                        <a:spcBef>
                          <a:spcPts val="0"/>
                        </a:spcBef>
                        <a:spcAft>
                          <a:spcPts val="10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Strengthen social protection, especially for children, women, persons with disability and the elderly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1,3,4,5,8,10, 16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 1.a, 3.8, 4.5, 5.c, 8.2, 8.5, 8.7, 10.2, 16.2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0461991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3200" b="1" dirty="0" smtClean="0">
                <a:latin typeface="Times New Roman" panose="02020603050405020304" pitchFamily="18" charset="0"/>
                <a:cs typeface="Times New Roman" panose="02020603050405020304" pitchFamily="18" charset="0"/>
              </a:rPr>
              <a:t>VISSION AND MISSION</a:t>
            </a:r>
            <a:endParaRPr 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914400"/>
            <a:ext cx="8534400" cy="5791199"/>
          </a:xfrm>
        </p:spPr>
        <p:txBody>
          <a:bodyPr>
            <a:noAutofit/>
          </a:bodyPr>
          <a:lstStyle/>
          <a:p>
            <a:pPr marR="0">
              <a:lnSpc>
                <a:spcPct val="107000"/>
              </a:lnSpc>
              <a:spcBef>
                <a:spcPts val="1200"/>
              </a:spcBef>
              <a:spcAft>
                <a:spcPts val="800"/>
              </a:spcAft>
              <a:buFont typeface="Wingdings" panose="05000000000000000000" pitchFamily="2" charset="2"/>
              <a:buChar char="q"/>
            </a:pPr>
            <a:r>
              <a:rPr lang="en-GB" sz="2800" b="1" dirty="0" smtClean="0">
                <a:latin typeface="Times New Roman" panose="02020603050405020304" pitchFamily="18" charset="0"/>
                <a:ea typeface="Times New Roman" panose="02020603050405020304" pitchFamily="18" charset="0"/>
              </a:rPr>
              <a:t> Vision</a:t>
            </a:r>
            <a:endParaRPr lang="en-US" sz="2800" b="1" dirty="0">
              <a:latin typeface="Times New Roman" panose="02020603050405020304" pitchFamily="18" charset="0"/>
              <a:ea typeface="Times New Roman" panose="02020603050405020304" pitchFamily="18" charset="0"/>
            </a:endParaRPr>
          </a:p>
          <a:p>
            <a:pPr marL="0" marR="0" indent="0" algn="just">
              <a:lnSpc>
                <a:spcPct val="107000"/>
              </a:lnSpc>
              <a:spcBef>
                <a:spcPts val="0"/>
              </a:spcBef>
              <a:spcAft>
                <a:spcPts val="800"/>
              </a:spcAft>
              <a:buNone/>
            </a:pPr>
            <a:r>
              <a:rPr lang="en-US" sz="2800" dirty="0" smtClean="0">
                <a:latin typeface="Times New Roman" panose="02020603050405020304" pitchFamily="18" charset="0"/>
                <a:ea typeface="Calibri" panose="020F0502020204030204" pitchFamily="34" charset="0"/>
                <a:cs typeface="Times New Roman" panose="02020603050405020304" pitchFamily="18" charset="0"/>
              </a:rPr>
              <a:t>The most effective and efficient local governance unit in Ghana, promoting development for the citizens of the District.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R="0">
              <a:lnSpc>
                <a:spcPct val="107000"/>
              </a:lnSpc>
              <a:spcBef>
                <a:spcPts val="1200"/>
              </a:spcBef>
              <a:spcAft>
                <a:spcPts val="800"/>
              </a:spcAft>
              <a:buFont typeface="Wingdings" panose="05000000000000000000" pitchFamily="2" charset="2"/>
              <a:buChar char="q"/>
            </a:pPr>
            <a:r>
              <a:rPr lang="en-GB" sz="2800" b="1" dirty="0" smtClean="0">
                <a:latin typeface="Times New Roman" panose="02020603050405020304" pitchFamily="18" charset="0"/>
                <a:ea typeface="Times New Roman" panose="02020603050405020304" pitchFamily="18" charset="0"/>
              </a:rPr>
              <a:t> Mission</a:t>
            </a:r>
            <a:endParaRPr lang="en-US" sz="2800" b="1" dirty="0">
              <a:latin typeface="Times New Roman" panose="02020603050405020304" pitchFamily="18" charset="0"/>
              <a:ea typeface="Times New Roman" panose="02020603050405020304" pitchFamily="18" charset="0"/>
            </a:endParaRPr>
          </a:p>
          <a:p>
            <a:pPr marL="0" lvl="0" indent="0" algn="just">
              <a:lnSpc>
                <a:spcPct val="107000"/>
              </a:lnSpc>
              <a:spcBef>
                <a:spcPts val="0"/>
              </a:spcBef>
              <a:spcAft>
                <a:spcPts val="800"/>
              </a:spcAft>
              <a:buNone/>
            </a:pP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The </a:t>
            </a:r>
            <a:r>
              <a:rPr lang="en-US" sz="28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Ayensuano </a:t>
            </a:r>
            <a:r>
              <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District Assembly </a:t>
            </a:r>
            <a:r>
              <a:rPr lang="en-US" sz="28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exists as a proactive and client focused Assembly to promote good governance, effective service delivery through an efficient harnessing of its resources towards the improvement of the social and economic wellbeing of its people.</a:t>
            </a:r>
            <a:endParaRPr lang="en-US" sz="28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
        <p:nvSpPr>
          <p:cNvPr id="4" name="Slide Number Placeholder 3"/>
          <p:cNvSpPr>
            <a:spLocks noGrp="1"/>
          </p:cNvSpPr>
          <p:nvPr>
            <p:ph type="sldNum" sz="quarter" idx="12"/>
          </p:nvPr>
        </p:nvSpPr>
        <p:spPr/>
        <p:txBody>
          <a:bodyPr/>
          <a:lstStyle/>
          <a:p>
            <a:fld id="{571CD3C2-A472-4BA3-88D7-833F7D0C5725}" type="slidenum">
              <a:rPr lang="en-US" smtClean="0"/>
              <a:t>7</a:t>
            </a:fld>
            <a:endParaRPr lang="en-US"/>
          </a:p>
        </p:txBody>
      </p:sp>
    </p:spTree>
    <p:extLst>
      <p:ext uri="{BB962C8B-B14F-4D97-AF65-F5344CB8AC3E}">
        <p14:creationId xmlns:p14="http://schemas.microsoft.com/office/powerpoint/2010/main" val="41264714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normAutofit/>
          </a:bodyPr>
          <a:lstStyle/>
          <a:p>
            <a:r>
              <a:rPr lang="en-US" sz="2800" b="1" dirty="0" smtClean="0">
                <a:latin typeface="Times New Roman" panose="02020603050405020304" pitchFamily="18" charset="0"/>
                <a:cs typeface="Times New Roman" panose="02020603050405020304" pitchFamily="18" charset="0"/>
              </a:rPr>
              <a:t>CORE FUNCTIONS OF THE DISTRICT</a:t>
            </a:r>
            <a:endParaRPr lang="en-US" sz="28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2400" y="609600"/>
            <a:ext cx="8839200" cy="5746751"/>
          </a:xfrm>
        </p:spPr>
        <p:txBody>
          <a:bodyPr>
            <a:noAutofit/>
          </a:bodyPr>
          <a:lstStyle/>
          <a:p>
            <a:pPr marL="0" marR="1270" lvl="0" indent="0" algn="just">
              <a:lnSpc>
                <a:spcPct val="115000"/>
              </a:lnSpc>
              <a:spcBef>
                <a:spcPts val="0"/>
              </a:spcBef>
              <a:spcAft>
                <a:spcPts val="70"/>
              </a:spcAft>
              <a:buNone/>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The Ayensuano District Assembly performs the following core functions:</a:t>
            </a:r>
          </a:p>
          <a:p>
            <a:pPr marR="1270" lvl="0" algn="just">
              <a:lnSpc>
                <a:spcPct val="115000"/>
              </a:lnSpc>
              <a:spcBef>
                <a:spcPts val="0"/>
              </a:spcBef>
              <a:spcAft>
                <a:spcPts val="70"/>
              </a:spcAft>
              <a:buFont typeface="Symbol" panose="05050102010706020507" pitchFamily="18" charset="2"/>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Perform </a:t>
            </a:r>
            <a:r>
              <a:rPr lang="en-US" sz="1800" dirty="0">
                <a:latin typeface="Times New Roman" panose="02020603050405020304" pitchFamily="18" charset="0"/>
                <a:ea typeface="Calibri" panose="020F0502020204030204" pitchFamily="34" charset="0"/>
                <a:cs typeface="Times New Roman" panose="02020603050405020304" pitchFamily="18" charset="0"/>
              </a:rPr>
              <a:t>deliberative, legislative and Executive </a:t>
            </a:r>
            <a:r>
              <a:rPr lang="en-US" sz="1800" dirty="0" smtClean="0">
                <a:latin typeface="Times New Roman" panose="02020603050405020304" pitchFamily="18" charset="0"/>
                <a:ea typeface="Calibri" panose="020F0502020204030204" pitchFamily="34" charset="0"/>
                <a:cs typeface="Times New Roman" panose="02020603050405020304" pitchFamily="18" charset="0"/>
              </a:rPr>
              <a:t>Functions;</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R="1270" lvl="0" algn="just">
              <a:lnSpc>
                <a:spcPct val="115000"/>
              </a:lnSpc>
              <a:spcBef>
                <a:spcPts val="0"/>
              </a:spcBef>
              <a:spcAft>
                <a:spcPts val="7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cs typeface="Times New Roman" panose="02020603050405020304" pitchFamily="18" charset="0"/>
              </a:rPr>
              <a:t>Exercise political and administrative authority in the district and provide guidance, give direction to and supervise other administrative authorities in the district as may be prescribed by law.</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R="1270" algn="just">
              <a:lnSpc>
                <a:spcPct val="115000"/>
              </a:lnSpc>
              <a:spcBef>
                <a:spcPts val="0"/>
              </a:spcBef>
              <a:spcAft>
                <a:spcPts val="70"/>
              </a:spcAft>
              <a:buFont typeface="Symbol" panose="05050102010706020507" pitchFamily="18" charset="2"/>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Responsible </a:t>
            </a:r>
            <a:r>
              <a:rPr lang="en-US" sz="1800" dirty="0">
                <a:latin typeface="Times New Roman" panose="02020603050405020304" pitchFamily="18" charset="0"/>
                <a:ea typeface="Calibri" panose="020F0502020204030204" pitchFamily="34" charset="0"/>
                <a:cs typeface="Times New Roman" panose="02020603050405020304" pitchFamily="18" charset="0"/>
              </a:rPr>
              <a:t>for the overall development of the district;</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R="1270" lvl="0" algn="just">
              <a:lnSpc>
                <a:spcPct val="115000"/>
              </a:lnSpc>
              <a:spcBef>
                <a:spcPts val="0"/>
              </a:spcBef>
              <a:spcAft>
                <a:spcPts val="70"/>
              </a:spcAft>
              <a:buFont typeface="Symbol" panose="05050102010706020507" pitchFamily="18" charset="2"/>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Formulate </a:t>
            </a:r>
            <a:r>
              <a:rPr lang="en-US" sz="1800" dirty="0">
                <a:latin typeface="Times New Roman" panose="02020603050405020304" pitchFamily="18" charset="0"/>
                <a:ea typeface="Calibri" panose="020F0502020204030204" pitchFamily="34" charset="0"/>
                <a:cs typeface="Times New Roman" panose="02020603050405020304" pitchFamily="18" charset="0"/>
              </a:rPr>
              <a:t>and execute plans, programmes and strategies for the effective mobilization of the resources necessary for the overall development of the district</a:t>
            </a:r>
            <a:r>
              <a:rPr lang="en-US" sz="1800" dirty="0" smtClean="0">
                <a:latin typeface="Times New Roman" panose="02020603050405020304" pitchFamily="18" charset="0"/>
                <a:ea typeface="Calibri" panose="020F0502020204030204" pitchFamily="34" charset="0"/>
                <a:cs typeface="Times New Roman" panose="02020603050405020304" pitchFamily="18" charset="0"/>
              </a:rPr>
              <a:t>;</a:t>
            </a:r>
          </a:p>
          <a:p>
            <a:pPr marR="1270" lvl="0" algn="just">
              <a:lnSpc>
                <a:spcPct val="115000"/>
              </a:lnSpc>
              <a:spcBef>
                <a:spcPts val="0"/>
              </a:spcBef>
              <a:spcAft>
                <a:spcPts val="70"/>
              </a:spcAft>
              <a:buFont typeface="Symbol" panose="05050102010706020507" pitchFamily="18" charset="2"/>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Promote </a:t>
            </a:r>
            <a:r>
              <a:rPr lang="en-US" sz="1800" dirty="0">
                <a:latin typeface="Times New Roman" panose="02020603050405020304" pitchFamily="18" charset="0"/>
                <a:ea typeface="Calibri" panose="020F0502020204030204" pitchFamily="34" charset="0"/>
                <a:cs typeface="Times New Roman" panose="02020603050405020304" pitchFamily="18" charset="0"/>
              </a:rPr>
              <a:t>and support productive activity and social development in the district and remove any obstacles to initiative and development</a:t>
            </a:r>
            <a:r>
              <a:rPr lang="en-US" sz="1800" dirty="0" smtClean="0">
                <a:latin typeface="Times New Roman" panose="02020603050405020304" pitchFamily="18" charset="0"/>
                <a:ea typeface="Calibri" panose="020F0502020204030204" pitchFamily="34" charset="0"/>
                <a:cs typeface="Times New Roman" panose="02020603050405020304" pitchFamily="18" charset="0"/>
              </a:rPr>
              <a:t>;</a:t>
            </a:r>
          </a:p>
          <a:p>
            <a:pPr marR="1270" lvl="0" algn="just">
              <a:lnSpc>
                <a:spcPct val="115000"/>
              </a:lnSpc>
              <a:spcBef>
                <a:spcPts val="0"/>
              </a:spcBef>
              <a:spcAft>
                <a:spcPts val="70"/>
              </a:spcAft>
              <a:buFont typeface="Symbol" panose="05050102010706020507" pitchFamily="18" charset="2"/>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Initiate </a:t>
            </a:r>
            <a:r>
              <a:rPr lang="en-US" sz="1800" dirty="0">
                <a:latin typeface="Times New Roman" panose="02020603050405020304" pitchFamily="18" charset="0"/>
                <a:ea typeface="Calibri" panose="020F0502020204030204" pitchFamily="34" charset="0"/>
                <a:cs typeface="Times New Roman" panose="02020603050405020304" pitchFamily="18" charset="0"/>
              </a:rPr>
              <a:t>programmes for the development of basic infrastructure and provide municipal works and services in the district</a:t>
            </a:r>
            <a:r>
              <a:rPr lang="en-US" sz="1800" dirty="0" smtClean="0">
                <a:latin typeface="Times New Roman" panose="02020603050405020304" pitchFamily="18" charset="0"/>
                <a:ea typeface="Calibri" panose="020F0502020204030204" pitchFamily="34" charset="0"/>
                <a:cs typeface="Times New Roman" panose="02020603050405020304" pitchFamily="18" charset="0"/>
              </a:rPr>
              <a:t>;</a:t>
            </a:r>
          </a:p>
          <a:p>
            <a:pPr marR="1270" lvl="0" algn="just">
              <a:lnSpc>
                <a:spcPct val="115000"/>
              </a:lnSpc>
              <a:spcBef>
                <a:spcPts val="0"/>
              </a:spcBef>
              <a:spcAft>
                <a:spcPts val="70"/>
              </a:spcAft>
              <a:buFont typeface="Symbol" panose="05050102010706020507" pitchFamily="18" charset="2"/>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Responsible </a:t>
            </a:r>
            <a:r>
              <a:rPr lang="en-US" sz="1800" dirty="0">
                <a:latin typeface="Times New Roman" panose="02020603050405020304" pitchFamily="18" charset="0"/>
                <a:ea typeface="Calibri" panose="020F0502020204030204" pitchFamily="34" charset="0"/>
                <a:cs typeface="Times New Roman" panose="02020603050405020304" pitchFamily="18" charset="0"/>
              </a:rPr>
              <a:t>for the development, improvement and management of human settlements and the environment in the district</a:t>
            </a:r>
            <a:r>
              <a:rPr lang="en-US" sz="1800" dirty="0" smtClean="0">
                <a:latin typeface="Times New Roman" panose="02020603050405020304" pitchFamily="18" charset="0"/>
                <a:ea typeface="Calibri" panose="020F0502020204030204" pitchFamily="34" charset="0"/>
                <a:cs typeface="Times New Roman" panose="02020603050405020304" pitchFamily="18" charset="0"/>
              </a:rPr>
              <a:t>;</a:t>
            </a:r>
          </a:p>
          <a:p>
            <a:pPr marR="1270" lvl="0" algn="just">
              <a:lnSpc>
                <a:spcPct val="115000"/>
              </a:lnSpc>
              <a:spcBef>
                <a:spcPts val="0"/>
              </a:spcBef>
              <a:spcAft>
                <a:spcPts val="70"/>
              </a:spcAft>
              <a:buFont typeface="Symbol" panose="05050102010706020507" pitchFamily="18" charset="2"/>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Take </a:t>
            </a:r>
            <a:r>
              <a:rPr lang="en-US" sz="1800" dirty="0">
                <a:latin typeface="Times New Roman" panose="02020603050405020304" pitchFamily="18" charset="0"/>
                <a:ea typeface="Calibri" panose="020F0502020204030204" pitchFamily="34" charset="0"/>
                <a:cs typeface="Times New Roman" panose="02020603050405020304" pitchFamily="18" charset="0"/>
              </a:rPr>
              <a:t>steps and measures that are necessary and expedient to execute approved development plans for the </a:t>
            </a:r>
            <a:r>
              <a:rPr lang="en-US" sz="1800" dirty="0" smtClean="0">
                <a:latin typeface="Times New Roman" panose="02020603050405020304" pitchFamily="18" charset="0"/>
                <a:ea typeface="Calibri" panose="020F0502020204030204" pitchFamily="34" charset="0"/>
                <a:cs typeface="Times New Roman" panose="02020603050405020304" pitchFamily="18" charset="0"/>
              </a:rPr>
              <a:t>district;</a:t>
            </a:r>
            <a:endParaRPr lang="en-US" sz="1800" dirty="0" smtClean="0">
              <a:latin typeface="Calibri" panose="020F0502020204030204" pitchFamily="34" charset="0"/>
              <a:ea typeface="Calibri" panose="020F0502020204030204" pitchFamily="34" charset="0"/>
              <a:cs typeface="Times New Roman" panose="02020603050405020304" pitchFamily="18" charset="0"/>
            </a:endParaRPr>
          </a:p>
          <a:p>
            <a:pPr marR="1270" lvl="0" algn="just">
              <a:lnSpc>
                <a:spcPct val="115000"/>
              </a:lnSpc>
              <a:spcBef>
                <a:spcPts val="0"/>
              </a:spcBef>
              <a:spcAft>
                <a:spcPts val="70"/>
              </a:spcAft>
              <a:buFont typeface="Symbol" panose="05050102010706020507" pitchFamily="18" charset="2"/>
              <a:buChar char=""/>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Promote </a:t>
            </a:r>
            <a:r>
              <a:rPr lang="en-US" sz="1800" dirty="0">
                <a:latin typeface="Times New Roman" panose="02020603050405020304" pitchFamily="18" charset="0"/>
                <a:ea typeface="Calibri" panose="020F0502020204030204" pitchFamily="34" charset="0"/>
                <a:cs typeface="Times New Roman" panose="02020603050405020304" pitchFamily="18" charset="0"/>
              </a:rPr>
              <a:t>local economic development;</a:t>
            </a:r>
          </a:p>
          <a:p>
            <a:endParaRPr lang="en-US" sz="2000" dirty="0"/>
          </a:p>
        </p:txBody>
      </p:sp>
      <p:sp>
        <p:nvSpPr>
          <p:cNvPr id="4" name="Slide Number Placeholder 3"/>
          <p:cNvSpPr>
            <a:spLocks noGrp="1"/>
          </p:cNvSpPr>
          <p:nvPr>
            <p:ph type="sldNum" sz="quarter" idx="12"/>
          </p:nvPr>
        </p:nvSpPr>
        <p:spPr/>
        <p:txBody>
          <a:bodyPr/>
          <a:lstStyle/>
          <a:p>
            <a:fld id="{571CD3C2-A472-4BA3-88D7-833F7D0C5725}" type="slidenum">
              <a:rPr lang="en-US" smtClean="0"/>
              <a:t>8</a:t>
            </a:fld>
            <a:endParaRPr lang="en-US"/>
          </a:p>
        </p:txBody>
      </p:sp>
    </p:spTree>
    <p:extLst>
      <p:ext uri="{BB962C8B-B14F-4D97-AF65-F5344CB8AC3E}">
        <p14:creationId xmlns:p14="http://schemas.microsoft.com/office/powerpoint/2010/main" val="26142850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rmAutofit fontScale="90000"/>
          </a:bodyPr>
          <a:lstStyle/>
          <a:p>
            <a:pPr algn="ctr"/>
            <a:r>
              <a:rPr lang="en-US" sz="2900" b="1" dirty="0">
                <a:latin typeface="Times New Roman" panose="02020603050405020304" pitchFamily="18" charset="0"/>
                <a:cs typeface="Times New Roman" panose="02020603050405020304" pitchFamily="18" charset="0"/>
              </a:rPr>
              <a:t>2020 FINANCIAL PERFORMANCE-REVENUE</a:t>
            </a:r>
            <a:endParaRPr lang="en-US" sz="2900" dirty="0">
              <a:latin typeface="Times New Roman" panose="02020603050405020304" pitchFamily="18" charset="0"/>
              <a:cs typeface="Times New Roman" panose="02020603050405020304" pitchFamily="18"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90962182"/>
              </p:ext>
            </p:extLst>
          </p:nvPr>
        </p:nvGraphicFramePr>
        <p:xfrm>
          <a:off x="228600" y="533399"/>
          <a:ext cx="8686800" cy="5679990"/>
        </p:xfrm>
        <a:graphic>
          <a:graphicData uri="http://schemas.openxmlformats.org/drawingml/2006/table">
            <a:tbl>
              <a:tblPr firstRow="1" bandRow="1">
                <a:tableStyleId>{5940675A-B579-460E-94D1-54222C63F5DA}</a:tableStyleId>
              </a:tblPr>
              <a:tblGrid>
                <a:gridCol w="1676400"/>
                <a:gridCol w="990600"/>
                <a:gridCol w="1066800"/>
                <a:gridCol w="1143000"/>
                <a:gridCol w="990600"/>
                <a:gridCol w="1066800"/>
                <a:gridCol w="990600"/>
                <a:gridCol w="762000"/>
              </a:tblGrid>
              <a:tr h="324511">
                <a:tc gridSpan="8">
                  <a:txBody>
                    <a:bodyPr/>
                    <a:lstStyle/>
                    <a:p>
                      <a:pPr algn="ctr"/>
                      <a:r>
                        <a:rPr lang="en-US" b="1" dirty="0" smtClean="0">
                          <a:latin typeface="Times New Roman" panose="02020603050405020304" pitchFamily="18" charset="0"/>
                          <a:cs typeface="Times New Roman" panose="02020603050405020304" pitchFamily="18" charset="0"/>
                        </a:rPr>
                        <a:t>REVENUE</a:t>
                      </a:r>
                      <a:r>
                        <a:rPr lang="en-US" b="1" baseline="0" dirty="0" smtClean="0">
                          <a:latin typeface="Times New Roman" panose="02020603050405020304" pitchFamily="18" charset="0"/>
                          <a:cs typeface="Times New Roman" panose="02020603050405020304" pitchFamily="18" charset="0"/>
                        </a:rPr>
                        <a:t> PERFORMANCE-ALL REVENUE SOURCES</a:t>
                      </a:r>
                      <a:endParaRPr lang="en-US" b="1" dirty="0">
                        <a:latin typeface="Times New Roman" panose="02020603050405020304" pitchFamily="18" charset="0"/>
                        <a:cs typeface="Times New Roman" panose="02020603050405020304" pitchFamily="18" charset="0"/>
                      </a:endParaRP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366115">
                <a:tc>
                  <a:txBody>
                    <a:bodyPr/>
                    <a:lstStyle/>
                    <a:p>
                      <a:r>
                        <a:rPr lang="en-US" sz="1600" b="1" dirty="0" smtClean="0">
                          <a:latin typeface="Times New Roman" panose="02020603050405020304" pitchFamily="18" charset="0"/>
                          <a:cs typeface="Times New Roman" panose="02020603050405020304" pitchFamily="18" charset="0"/>
                        </a:rPr>
                        <a:t>ITEM</a:t>
                      </a:r>
                      <a:endParaRPr lang="en-US" sz="1600" b="1" dirty="0">
                        <a:latin typeface="Times New Roman" panose="02020603050405020304" pitchFamily="18" charset="0"/>
                        <a:cs typeface="Times New Roman" panose="02020603050405020304" pitchFamily="18" charset="0"/>
                      </a:endParaRPr>
                    </a:p>
                  </a:txBody>
                  <a:tcPr/>
                </a:tc>
                <a:tc gridSpan="2">
                  <a:txBody>
                    <a:bodyPr/>
                    <a:lstStyle/>
                    <a:p>
                      <a:pPr algn="ctr"/>
                      <a:r>
                        <a:rPr lang="en-US" sz="1600" b="1" dirty="0" smtClean="0">
                          <a:latin typeface="Times New Roman" panose="02020603050405020304" pitchFamily="18" charset="0"/>
                          <a:cs typeface="Times New Roman" panose="02020603050405020304" pitchFamily="18" charset="0"/>
                        </a:rPr>
                        <a:t>2018</a:t>
                      </a:r>
                      <a:endParaRPr lang="en-US" sz="1600" b="1" dirty="0">
                        <a:latin typeface="Times New Roman" panose="02020603050405020304" pitchFamily="18" charset="0"/>
                        <a:cs typeface="Times New Roman" panose="02020603050405020304" pitchFamily="18" charset="0"/>
                      </a:endParaRPr>
                    </a:p>
                  </a:txBody>
                  <a:tcPr/>
                </a:tc>
                <a:tc hMerge="1">
                  <a:txBody>
                    <a:bodyPr/>
                    <a:lstStyle/>
                    <a:p>
                      <a:endParaRPr lang="en-US"/>
                    </a:p>
                  </a:txBody>
                  <a:tcPr/>
                </a:tc>
                <a:tc gridSpan="2">
                  <a:txBody>
                    <a:bodyPr/>
                    <a:lstStyle/>
                    <a:p>
                      <a:pPr algn="ctr"/>
                      <a:r>
                        <a:rPr lang="en-US" sz="1600" b="1" dirty="0" smtClean="0">
                          <a:latin typeface="Times New Roman" panose="02020603050405020304" pitchFamily="18" charset="0"/>
                          <a:cs typeface="Times New Roman" panose="02020603050405020304" pitchFamily="18" charset="0"/>
                        </a:rPr>
                        <a:t>2019</a:t>
                      </a:r>
                      <a:endParaRPr lang="en-US" sz="1600" b="1" dirty="0">
                        <a:latin typeface="Times New Roman" panose="02020603050405020304" pitchFamily="18" charset="0"/>
                        <a:cs typeface="Times New Roman" panose="02020603050405020304" pitchFamily="18" charset="0"/>
                      </a:endParaRPr>
                    </a:p>
                  </a:txBody>
                  <a:tcPr/>
                </a:tc>
                <a:tc hMerge="1">
                  <a:txBody>
                    <a:bodyPr/>
                    <a:lstStyle/>
                    <a:p>
                      <a:endParaRPr lang="en-US" dirty="0"/>
                    </a:p>
                  </a:txBody>
                  <a:tcPr/>
                </a:tc>
                <a:tc gridSpan="2">
                  <a:txBody>
                    <a:bodyPr/>
                    <a:lstStyle/>
                    <a:p>
                      <a:pPr algn="ctr"/>
                      <a:r>
                        <a:rPr lang="en-US" sz="1600" b="1" dirty="0" smtClean="0">
                          <a:latin typeface="Times New Roman" panose="02020603050405020304" pitchFamily="18" charset="0"/>
                          <a:cs typeface="Times New Roman" panose="02020603050405020304" pitchFamily="18" charset="0"/>
                        </a:rPr>
                        <a:t>2020</a:t>
                      </a:r>
                      <a:endParaRPr lang="en-US" sz="1600" b="1" dirty="0">
                        <a:latin typeface="Times New Roman" panose="02020603050405020304" pitchFamily="18" charset="0"/>
                        <a:cs typeface="Times New Roman" panose="02020603050405020304" pitchFamily="18" charset="0"/>
                      </a:endParaRPr>
                    </a:p>
                  </a:txBody>
                  <a:tcPr/>
                </a:tc>
                <a:tc hMerge="1">
                  <a:txBody>
                    <a:bodyPr/>
                    <a:lstStyle/>
                    <a:p>
                      <a:endParaRPr lang="en-US"/>
                    </a:p>
                  </a:txBody>
                  <a:tcPr/>
                </a:tc>
                <a:tc rowSpan="2">
                  <a:txBody>
                    <a:bodyPr/>
                    <a:lstStyle/>
                    <a:p>
                      <a:pPr algn="ctr"/>
                      <a:r>
                        <a:rPr lang="en-US" sz="1600" b="1" dirty="0" smtClean="0">
                          <a:latin typeface="Times New Roman" panose="02020603050405020304" pitchFamily="18" charset="0"/>
                          <a:cs typeface="Times New Roman" panose="02020603050405020304" pitchFamily="18" charset="0"/>
                        </a:rPr>
                        <a:t>% Performance as at Aug. 2020</a:t>
                      </a:r>
                      <a:endParaRPr lang="en-US" sz="1600" b="1" dirty="0">
                        <a:latin typeface="Times New Roman" panose="02020603050405020304" pitchFamily="18" charset="0"/>
                        <a:cs typeface="Times New Roman" panose="02020603050405020304" pitchFamily="18" charset="0"/>
                      </a:endParaRPr>
                    </a:p>
                  </a:txBody>
                  <a:tcPr/>
                </a:tc>
              </a:tr>
              <a:tr h="1138175">
                <a:tc>
                  <a:txBody>
                    <a:bodyPr/>
                    <a:lstStyle/>
                    <a:p>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Budget</a:t>
                      </a:r>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Actual</a:t>
                      </a:r>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Budget</a:t>
                      </a:r>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Actual</a:t>
                      </a:r>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Budget</a:t>
                      </a:r>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Actual as at Aug.</a:t>
                      </a:r>
                      <a:endParaRPr lang="en-US" sz="1600" b="1" dirty="0">
                        <a:latin typeface="Times New Roman" panose="02020603050405020304" pitchFamily="18" charset="0"/>
                        <a:cs typeface="Times New Roman" panose="02020603050405020304" pitchFamily="18" charset="0"/>
                      </a:endParaRPr>
                    </a:p>
                  </a:txBody>
                  <a:tcPr/>
                </a:tc>
                <a:tc vMerge="1">
                  <a:txBody>
                    <a:bodyPr/>
                    <a:lstStyle/>
                    <a:p>
                      <a:endParaRPr lang="en-US" dirty="0"/>
                    </a:p>
                  </a:txBody>
                  <a:tcPr/>
                </a:tc>
              </a:tr>
              <a:tr h="332833">
                <a:tc>
                  <a:txBody>
                    <a:bodyPr/>
                    <a:lstStyle/>
                    <a:p>
                      <a:r>
                        <a:rPr lang="en-US" sz="1200" dirty="0" smtClean="0">
                          <a:latin typeface="Times New Roman" panose="02020603050405020304" pitchFamily="18" charset="0"/>
                          <a:cs typeface="Times New Roman" panose="02020603050405020304" pitchFamily="18" charset="0"/>
                        </a:rPr>
                        <a:t>IGF</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440,800.00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438,583.48</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465,476.00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416,924.57</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498,850.00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285,716.12</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57.3</a:t>
                      </a:r>
                      <a:endParaRPr lang="en-US" sz="1200" dirty="0">
                        <a:latin typeface="Times New Roman" panose="02020603050405020304" pitchFamily="18" charset="0"/>
                        <a:cs typeface="Times New Roman" panose="02020603050405020304" pitchFamily="18" charset="0"/>
                      </a:endParaRPr>
                    </a:p>
                  </a:txBody>
                  <a:tcPr/>
                </a:tc>
              </a:tr>
              <a:tr h="440842">
                <a:tc>
                  <a:txBody>
                    <a:bodyPr/>
                    <a:lstStyle/>
                    <a:p>
                      <a:r>
                        <a:rPr lang="en-US" sz="1200" dirty="0" smtClean="0">
                          <a:latin typeface="Times New Roman" panose="02020603050405020304" pitchFamily="18" charset="0"/>
                          <a:cs typeface="Times New Roman" panose="02020603050405020304" pitchFamily="18" charset="0"/>
                        </a:rPr>
                        <a:t>Compensation Transfer</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1,141,418.00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1,000,088.28</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1,247,328.00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1,448,380.09</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2,223,873.</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1,156,250.37</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52.0</a:t>
                      </a:r>
                      <a:endParaRPr lang="en-US" sz="1200" dirty="0">
                        <a:latin typeface="Times New Roman" panose="02020603050405020304" pitchFamily="18" charset="0"/>
                        <a:cs typeface="Times New Roman" panose="02020603050405020304" pitchFamily="18" charset="0"/>
                      </a:endParaRPr>
                    </a:p>
                  </a:txBody>
                  <a:tcPr/>
                </a:tc>
              </a:tr>
              <a:tr h="316190">
                <a:tc>
                  <a:txBody>
                    <a:bodyPr/>
                    <a:lstStyle/>
                    <a:p>
                      <a:r>
                        <a:rPr lang="en-US" sz="1200" dirty="0" smtClean="0">
                          <a:latin typeface="Times New Roman" panose="02020603050405020304" pitchFamily="18" charset="0"/>
                          <a:cs typeface="Times New Roman" panose="02020603050405020304" pitchFamily="18" charset="0"/>
                        </a:rPr>
                        <a:t>Goods and Transfer</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69,904.00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13,240.25</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96,580.92</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10,696.88</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105,189.98</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79,144.79</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75.2</a:t>
                      </a:r>
                      <a:endParaRPr lang="en-US" sz="1200" dirty="0">
                        <a:latin typeface="Times New Roman" panose="02020603050405020304" pitchFamily="18" charset="0"/>
                        <a:cs typeface="Times New Roman" panose="02020603050405020304" pitchFamily="18" charset="0"/>
                      </a:endParaRPr>
                    </a:p>
                  </a:txBody>
                  <a:tcPr/>
                </a:tc>
              </a:tr>
              <a:tr h="360834">
                <a:tc>
                  <a:txBody>
                    <a:bodyPr/>
                    <a:lstStyle/>
                    <a:p>
                      <a:r>
                        <a:rPr lang="en-US" sz="1200" dirty="0" smtClean="0">
                          <a:latin typeface="Times New Roman" panose="02020603050405020304" pitchFamily="18" charset="0"/>
                          <a:cs typeface="Times New Roman" panose="02020603050405020304" pitchFamily="18" charset="0"/>
                        </a:rPr>
                        <a:t>DACF</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3,708,488.00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1,441,844.48</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3,692,604.52</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2,578,278.16</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4,103,619.90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1,310,361.47</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32.0</a:t>
                      </a:r>
                      <a:endParaRPr lang="en-US" sz="1200" dirty="0">
                        <a:latin typeface="Times New Roman" panose="02020603050405020304" pitchFamily="18" charset="0"/>
                        <a:cs typeface="Times New Roman" panose="02020603050405020304" pitchFamily="18" charset="0"/>
                      </a:endParaRPr>
                    </a:p>
                  </a:txBody>
                  <a:tcPr/>
                </a:tc>
              </a:tr>
              <a:tr h="332832">
                <a:tc>
                  <a:txBody>
                    <a:bodyPr/>
                    <a:lstStyle/>
                    <a:p>
                      <a:r>
                        <a:rPr lang="en-US" sz="1200" dirty="0" smtClean="0">
                          <a:latin typeface="Times New Roman" panose="02020603050405020304" pitchFamily="18" charset="0"/>
                          <a:cs typeface="Times New Roman" panose="02020603050405020304" pitchFamily="18" charset="0"/>
                        </a:rPr>
                        <a:t>DDF</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559,688.00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495,292.00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559,688.00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1,109,233.40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981,630.94</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348,966.40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35.6</a:t>
                      </a:r>
                      <a:endParaRPr lang="en-US" sz="1200" dirty="0">
                        <a:latin typeface="Times New Roman" panose="02020603050405020304" pitchFamily="18" charset="0"/>
                        <a:cs typeface="Times New Roman" panose="02020603050405020304" pitchFamily="18" charset="0"/>
                      </a:endParaRPr>
                    </a:p>
                  </a:txBody>
                  <a:tcPr/>
                </a:tc>
              </a:tr>
              <a:tr h="360834">
                <a:tc>
                  <a:txBody>
                    <a:bodyPr/>
                    <a:lstStyle/>
                    <a:p>
                      <a:r>
                        <a:rPr lang="en-US" sz="1200" dirty="0" smtClean="0">
                          <a:latin typeface="Times New Roman" panose="02020603050405020304" pitchFamily="18" charset="0"/>
                          <a:cs typeface="Times New Roman" panose="02020603050405020304" pitchFamily="18" charset="0"/>
                        </a:rPr>
                        <a:t>M-SHARP</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30,000.00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12,573.51</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9,255.00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13,102.03</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9,255.00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6,483.51</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70.0</a:t>
                      </a:r>
                      <a:endParaRPr lang="en-US" sz="1200" dirty="0">
                        <a:latin typeface="Times New Roman" panose="02020603050405020304" pitchFamily="18" charset="0"/>
                        <a:cs typeface="Times New Roman" panose="02020603050405020304" pitchFamily="18" charset="0"/>
                      </a:endParaRPr>
                    </a:p>
                  </a:txBody>
                  <a:tcPr/>
                </a:tc>
              </a:tr>
              <a:tr h="326430">
                <a:tc>
                  <a:txBody>
                    <a:bodyPr/>
                    <a:lstStyle/>
                    <a:p>
                      <a:r>
                        <a:rPr lang="en-US" sz="1200" dirty="0" smtClean="0">
                          <a:latin typeface="Times New Roman" panose="02020603050405020304" pitchFamily="18" charset="0"/>
                          <a:cs typeface="Times New Roman" panose="02020603050405020304" pitchFamily="18" charset="0"/>
                        </a:rPr>
                        <a:t>PWD</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50,000.00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244,780.36</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111,055.79</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162,466.05</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220,000.00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127,234.25</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34.0</a:t>
                      </a:r>
                      <a:endParaRPr lang="en-US" sz="1200" dirty="0">
                        <a:latin typeface="Times New Roman" panose="02020603050405020304" pitchFamily="18" charset="0"/>
                        <a:cs typeface="Times New Roman" panose="02020603050405020304" pitchFamily="18" charset="0"/>
                      </a:endParaRPr>
                    </a:p>
                  </a:txBody>
                  <a:tcPr/>
                </a:tc>
              </a:tr>
              <a:tr h="360834">
                <a:tc>
                  <a:txBody>
                    <a:bodyPr/>
                    <a:lstStyle/>
                    <a:p>
                      <a:r>
                        <a:rPr lang="en-US" sz="1200" dirty="0" smtClean="0">
                          <a:latin typeface="Times New Roman" panose="02020603050405020304" pitchFamily="18" charset="0"/>
                          <a:cs typeface="Times New Roman" panose="02020603050405020304" pitchFamily="18" charset="0"/>
                        </a:rPr>
                        <a:t>MP Common Fund</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170,000.00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299,580.43</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300,000.00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354,840.38</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400,000.00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254,092.00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64.0</a:t>
                      </a:r>
                      <a:endParaRPr lang="en-US" sz="1200" dirty="0">
                        <a:latin typeface="Times New Roman" panose="02020603050405020304" pitchFamily="18" charset="0"/>
                        <a:cs typeface="Times New Roman" panose="02020603050405020304" pitchFamily="18" charset="0"/>
                      </a:endParaRPr>
                    </a:p>
                  </a:txBody>
                  <a:tcPr/>
                </a:tc>
              </a:tr>
              <a:tr h="360834">
                <a:tc>
                  <a:txBody>
                    <a:bodyPr/>
                    <a:lstStyle/>
                    <a:p>
                      <a:r>
                        <a:rPr lang="en-US" sz="1200" dirty="0" smtClean="0">
                          <a:latin typeface="Times New Roman" panose="02020603050405020304" pitchFamily="18" charset="0"/>
                          <a:cs typeface="Times New Roman" panose="02020603050405020304" pitchFamily="18" charset="0"/>
                        </a:rPr>
                        <a:t>CLGF</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110,000.00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112,578.33</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178,000.00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80,288.00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200,000.00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69,450.00</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34.7</a:t>
                      </a:r>
                      <a:endParaRPr lang="en-US" sz="1200" dirty="0">
                        <a:latin typeface="Times New Roman" panose="02020603050405020304" pitchFamily="18" charset="0"/>
                        <a:cs typeface="Times New Roman" panose="02020603050405020304" pitchFamily="18" charset="0"/>
                      </a:endParaRPr>
                    </a:p>
                  </a:txBody>
                  <a:tcPr/>
                </a:tc>
              </a:tr>
              <a:tr h="299548">
                <a:tc>
                  <a:txBody>
                    <a:bodyPr/>
                    <a:lstStyle/>
                    <a:p>
                      <a:r>
                        <a:rPr lang="en-US" sz="1200" dirty="0" smtClean="0">
                          <a:latin typeface="Times New Roman" panose="02020603050405020304" pitchFamily="18" charset="0"/>
                          <a:cs typeface="Times New Roman" panose="02020603050405020304" pitchFamily="18" charset="0"/>
                        </a:rPr>
                        <a:t>MAG (Donor</a:t>
                      </a:r>
                      <a:r>
                        <a:rPr lang="en-US" sz="1200" baseline="0" dirty="0" smtClean="0">
                          <a:latin typeface="Times New Roman" panose="02020603050405020304" pitchFamily="18" charset="0"/>
                          <a:cs typeface="Times New Roman" panose="02020603050405020304" pitchFamily="18" charset="0"/>
                        </a:rPr>
                        <a:t> transfer)</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185,778.16</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185,778.16</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185,778.14</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109,879.53</a:t>
                      </a:r>
                      <a:endParaRPr lang="en-US" sz="1200" dirty="0">
                        <a:latin typeface="Times New Roman" panose="02020603050405020304" pitchFamily="18" charset="0"/>
                        <a:cs typeface="Times New Roman" panose="02020603050405020304" pitchFamily="18" charset="0"/>
                      </a:endParaRPr>
                    </a:p>
                  </a:txBody>
                  <a:tcPr/>
                </a:tc>
                <a:tc>
                  <a:txBody>
                    <a:bodyPr/>
                    <a:lstStyle/>
                    <a:p>
                      <a:pPr algn="r"/>
                      <a:r>
                        <a:rPr lang="en-US" sz="1200" dirty="0" smtClean="0">
                          <a:latin typeface="Times New Roman" panose="02020603050405020304" pitchFamily="18" charset="0"/>
                          <a:cs typeface="Times New Roman" panose="02020603050405020304" pitchFamily="18" charset="0"/>
                        </a:rPr>
                        <a:t>59.2</a:t>
                      </a:r>
                      <a:endParaRPr lang="en-US" sz="1200" dirty="0">
                        <a:latin typeface="Times New Roman" panose="02020603050405020304" pitchFamily="18" charset="0"/>
                        <a:cs typeface="Times New Roman" panose="02020603050405020304" pitchFamily="18" charset="0"/>
                      </a:endParaRPr>
                    </a:p>
                  </a:txBody>
                  <a:tcPr/>
                </a:tc>
              </a:tr>
              <a:tr h="308988">
                <a:tc>
                  <a:txBody>
                    <a:bodyPr/>
                    <a:lstStyle/>
                    <a:p>
                      <a:r>
                        <a:rPr lang="en-US" sz="1200" b="1" dirty="0" smtClean="0">
                          <a:latin typeface="Times New Roman" panose="02020603050405020304" pitchFamily="18" charset="0"/>
                          <a:cs typeface="Times New Roman" panose="02020603050405020304" pitchFamily="18" charset="0"/>
                        </a:rPr>
                        <a:t>TOTAL</a:t>
                      </a:r>
                      <a:endParaRPr lang="en-US" sz="1200" b="1" dirty="0">
                        <a:latin typeface="Times New Roman" panose="02020603050405020304" pitchFamily="18" charset="0"/>
                        <a:cs typeface="Times New Roman" panose="02020603050405020304" pitchFamily="18" charset="0"/>
                      </a:endParaRPr>
                    </a:p>
                  </a:txBody>
                  <a:tcPr/>
                </a:tc>
                <a:tc>
                  <a:txBody>
                    <a:bodyPr/>
                    <a:lstStyle/>
                    <a:p>
                      <a:pPr algn="r"/>
                      <a:r>
                        <a:rPr lang="en-US" sz="1200" b="1" dirty="0" smtClean="0">
                          <a:latin typeface="Times New Roman" panose="02020603050405020304" pitchFamily="18" charset="0"/>
                          <a:cs typeface="Times New Roman" panose="02020603050405020304" pitchFamily="18" charset="0"/>
                        </a:rPr>
                        <a:t>6,280,298.00</a:t>
                      </a:r>
                      <a:endParaRPr lang="en-US" sz="1200" b="1" dirty="0">
                        <a:latin typeface="Times New Roman" panose="02020603050405020304" pitchFamily="18" charset="0"/>
                        <a:cs typeface="Times New Roman" panose="02020603050405020304" pitchFamily="18" charset="0"/>
                      </a:endParaRPr>
                    </a:p>
                  </a:txBody>
                  <a:tcPr/>
                </a:tc>
                <a:tc>
                  <a:txBody>
                    <a:bodyPr/>
                    <a:lstStyle/>
                    <a:p>
                      <a:pPr algn="r"/>
                      <a:r>
                        <a:rPr lang="en-US" sz="1200" b="1" dirty="0" smtClean="0">
                          <a:latin typeface="Times New Roman" panose="02020603050405020304" pitchFamily="18" charset="0"/>
                          <a:cs typeface="Times New Roman" panose="02020603050405020304" pitchFamily="18" charset="0"/>
                        </a:rPr>
                        <a:t>4,058,561.32</a:t>
                      </a:r>
                      <a:endParaRPr lang="en-US" sz="1200" b="1" dirty="0">
                        <a:latin typeface="Times New Roman" panose="02020603050405020304" pitchFamily="18" charset="0"/>
                        <a:cs typeface="Times New Roman" panose="02020603050405020304" pitchFamily="18" charset="0"/>
                      </a:endParaRPr>
                    </a:p>
                  </a:txBody>
                  <a:tcPr/>
                </a:tc>
                <a:tc>
                  <a:txBody>
                    <a:bodyPr/>
                    <a:lstStyle/>
                    <a:p>
                      <a:pPr algn="r"/>
                      <a:r>
                        <a:rPr lang="en-US" sz="1200" b="1" dirty="0" smtClean="0">
                          <a:latin typeface="Times New Roman" panose="02020603050405020304" pitchFamily="18" charset="0"/>
                          <a:cs typeface="Times New Roman" panose="02020603050405020304" pitchFamily="18" charset="0"/>
                        </a:rPr>
                        <a:t>6,845,766.39</a:t>
                      </a:r>
                      <a:endParaRPr lang="en-US" sz="1200" b="1" dirty="0">
                        <a:latin typeface="Times New Roman" panose="02020603050405020304" pitchFamily="18" charset="0"/>
                        <a:cs typeface="Times New Roman" panose="02020603050405020304" pitchFamily="18" charset="0"/>
                      </a:endParaRPr>
                    </a:p>
                  </a:txBody>
                  <a:tcPr/>
                </a:tc>
                <a:tc>
                  <a:txBody>
                    <a:bodyPr/>
                    <a:lstStyle/>
                    <a:p>
                      <a:pPr algn="r"/>
                      <a:r>
                        <a:rPr lang="en-US" sz="1200" b="1" dirty="0" smtClean="0">
                          <a:latin typeface="Times New Roman" panose="02020603050405020304" pitchFamily="18" charset="0"/>
                          <a:cs typeface="Times New Roman" panose="02020603050405020304" pitchFamily="18" charset="0"/>
                        </a:rPr>
                        <a:t>6,359,987.72</a:t>
                      </a:r>
                      <a:endParaRPr lang="en-US" sz="1200" b="1" dirty="0">
                        <a:latin typeface="Times New Roman" panose="02020603050405020304" pitchFamily="18" charset="0"/>
                        <a:cs typeface="Times New Roman" panose="02020603050405020304" pitchFamily="18" charset="0"/>
                      </a:endParaRPr>
                    </a:p>
                  </a:txBody>
                  <a:tcPr/>
                </a:tc>
                <a:tc>
                  <a:txBody>
                    <a:bodyPr/>
                    <a:lstStyle/>
                    <a:p>
                      <a:pPr algn="r"/>
                      <a:r>
                        <a:rPr lang="en-US" sz="1200" b="1" dirty="0" smtClean="0">
                          <a:latin typeface="Times New Roman" panose="02020603050405020304" pitchFamily="18" charset="0"/>
                          <a:cs typeface="Times New Roman" panose="02020603050405020304" pitchFamily="18" charset="0"/>
                        </a:rPr>
                        <a:t>8,928,942.62</a:t>
                      </a:r>
                      <a:endParaRPr lang="en-US" sz="1200" b="1" dirty="0">
                        <a:latin typeface="Times New Roman" panose="02020603050405020304" pitchFamily="18" charset="0"/>
                        <a:cs typeface="Times New Roman" panose="02020603050405020304" pitchFamily="18" charset="0"/>
                      </a:endParaRPr>
                    </a:p>
                  </a:txBody>
                  <a:tcPr/>
                </a:tc>
                <a:tc>
                  <a:txBody>
                    <a:bodyPr/>
                    <a:lstStyle/>
                    <a:p>
                      <a:pPr algn="r"/>
                      <a:r>
                        <a:rPr lang="en-US" sz="1200" b="1" dirty="0" smtClean="0">
                          <a:latin typeface="Times New Roman" panose="02020603050405020304" pitchFamily="18" charset="0"/>
                          <a:cs typeface="Times New Roman" panose="02020603050405020304" pitchFamily="18" charset="0"/>
                        </a:rPr>
                        <a:t>3,747,578.44</a:t>
                      </a:r>
                      <a:endParaRPr lang="en-US" sz="1200" b="1" dirty="0">
                        <a:latin typeface="Times New Roman" panose="02020603050405020304" pitchFamily="18" charset="0"/>
                        <a:cs typeface="Times New Roman" panose="02020603050405020304" pitchFamily="18" charset="0"/>
                      </a:endParaRPr>
                    </a:p>
                  </a:txBody>
                  <a:tcPr/>
                </a:tc>
                <a:tc>
                  <a:txBody>
                    <a:bodyPr/>
                    <a:lstStyle/>
                    <a:p>
                      <a:pPr algn="r"/>
                      <a:r>
                        <a:rPr lang="en-US" sz="1200" b="1" dirty="0" smtClean="0">
                          <a:latin typeface="Times New Roman" panose="02020603050405020304" pitchFamily="18" charset="0"/>
                          <a:cs typeface="Times New Roman" panose="02020603050405020304" pitchFamily="18" charset="0"/>
                        </a:rPr>
                        <a:t>42.0</a:t>
                      </a:r>
                      <a:endParaRPr lang="en-US" sz="1200" b="1" dirty="0">
                        <a:latin typeface="Times New Roman" panose="02020603050405020304" pitchFamily="18" charset="0"/>
                        <a:cs typeface="Times New Roman" panose="02020603050405020304" pitchFamily="18" charset="0"/>
                      </a:endParaRPr>
                    </a:p>
                  </a:txBody>
                  <a:tcPr/>
                </a:tc>
              </a:tr>
            </a:tbl>
          </a:graphicData>
        </a:graphic>
      </p:graphicFrame>
      <p:sp>
        <p:nvSpPr>
          <p:cNvPr id="4" name="Slide Number Placeholder 3"/>
          <p:cNvSpPr>
            <a:spLocks noGrp="1"/>
          </p:cNvSpPr>
          <p:nvPr>
            <p:ph type="sldNum" sz="quarter" idx="12"/>
          </p:nvPr>
        </p:nvSpPr>
        <p:spPr/>
        <p:txBody>
          <a:bodyPr/>
          <a:lstStyle/>
          <a:p>
            <a:fld id="{571CD3C2-A472-4BA3-88D7-833F7D0C5725}" type="slidenum">
              <a:rPr lang="en-US" smtClean="0"/>
              <a:t>9</a:t>
            </a:fld>
            <a:endParaRPr lang="en-US"/>
          </a:p>
        </p:txBody>
      </p:sp>
    </p:spTree>
    <p:extLst>
      <p:ext uri="{BB962C8B-B14F-4D97-AF65-F5344CB8AC3E}">
        <p14:creationId xmlns:p14="http://schemas.microsoft.com/office/powerpoint/2010/main" val="26288687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normAutofit/>
          </a:bodyPr>
          <a:lstStyle/>
          <a:p>
            <a:pPr algn="ctr"/>
            <a:r>
              <a:rPr lang="en-US" sz="2800" b="1" dirty="0" smtClean="0">
                <a:latin typeface="Times New Roman" panose="02020603050405020304" pitchFamily="18" charset="0"/>
                <a:cs typeface="Times New Roman" panose="02020603050405020304" pitchFamily="18" charset="0"/>
              </a:rPr>
              <a:t>2020 FINANCIAL PERFORMANCE-REVENUE</a:t>
            </a:r>
            <a:endParaRPr lang="en-US" sz="28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10</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137449674"/>
              </p:ext>
            </p:extLst>
          </p:nvPr>
        </p:nvGraphicFramePr>
        <p:xfrm>
          <a:off x="304800" y="761999"/>
          <a:ext cx="8458200" cy="4986322"/>
        </p:xfrm>
        <a:graphic>
          <a:graphicData uri="http://schemas.openxmlformats.org/drawingml/2006/table">
            <a:tbl>
              <a:tblPr firstRow="1" firstCol="1" bandRow="1"/>
              <a:tblGrid>
                <a:gridCol w="1600200"/>
                <a:gridCol w="990600"/>
                <a:gridCol w="990600"/>
                <a:gridCol w="1066800"/>
                <a:gridCol w="990600"/>
                <a:gridCol w="990600"/>
                <a:gridCol w="990600"/>
                <a:gridCol w="838200"/>
              </a:tblGrid>
              <a:tr h="351117">
                <a:tc gridSpan="8">
                  <a:txBody>
                    <a:bodyPr/>
                    <a:lstStyle/>
                    <a:p>
                      <a:pPr marL="0" marR="0" algn="ct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REVENUE PERFORMANCE -IGF ONLY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51117">
                <a:tc rowSpan="2">
                  <a:txBody>
                    <a:bodyPr/>
                    <a:lstStyle/>
                    <a:p>
                      <a:pPr marL="0" marR="0"/>
                      <a:r>
                        <a:rPr lang="en-US" sz="1400" b="1" i="0" dirty="0">
                          <a:effectLst/>
                          <a:latin typeface="Times New Roman" panose="02020603050405020304" pitchFamily="18" charset="0"/>
                          <a:ea typeface="Times New Roman" panose="02020603050405020304" pitchFamily="18" charset="0"/>
                          <a:cs typeface="Times New Roman" panose="02020603050405020304" pitchFamily="18" charset="0"/>
                        </a:rPr>
                        <a:t>ITEM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algn="ctr">
                        <a:tabLst>
                          <a:tab pos="728980" algn="ctr"/>
                        </a:tabLst>
                      </a:pP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2018</a:t>
                      </a: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rowSpan="2">
                  <a:txBody>
                    <a:bodyPr/>
                    <a:lstStyle/>
                    <a:p>
                      <a:pPr marL="0" marR="0" algn="ct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algn="ct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Performance as at Aug. 2020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7973">
                <a:tc vMerge="1">
                  <a:txBody>
                    <a:bodyPr/>
                    <a:lstStyle/>
                    <a:p>
                      <a:endParaRPr lang="en-US"/>
                    </a:p>
                  </a:txBody>
                  <a:tcPr/>
                </a:tc>
                <a:tc>
                  <a:txBody>
                    <a:bodyPr/>
                    <a:lstStyle/>
                    <a:p>
                      <a:pPr marL="0" marR="0" algn="ct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BUDGET</a:t>
                      </a:r>
                    </a:p>
                  </a:txBody>
                  <a:tcPr marL="68580" marR="68580"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ACTUAL</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BUDGET </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ACTUAL </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 BUDGET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ACTUAL as at Aug.</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511982">
                <a:tc>
                  <a:txBody>
                    <a:bodyPr/>
                    <a:lstStyle/>
                    <a:p>
                      <a:pPr marL="0" marR="0"/>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PROPERTY RATE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80,000.00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39,788.34</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90,100.00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103,654.43</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100,100.00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40,978.28 </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40.9</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1117">
                <a:tc>
                  <a:txBody>
                    <a:bodyPr/>
                    <a:lstStyle/>
                    <a:p>
                      <a:pPr marL="0" marR="0"/>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FEES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196,000.00</a:t>
                      </a:r>
                      <a:endPar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115,653.00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76,476.00</a:t>
                      </a:r>
                      <a:endPar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65,073.00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108,300.00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31,470.00 </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29.1</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092">
                <a:tc>
                  <a:txBody>
                    <a:bodyPr/>
                    <a:lstStyle/>
                    <a:p>
                      <a:pPr marL="0" marR="0"/>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FINES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800.00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200.00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200.00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1117">
                <a:tc>
                  <a:txBody>
                    <a:bodyPr/>
                    <a:lstStyle/>
                    <a:p>
                      <a:pPr marL="0" marR="0"/>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LICENSES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117,500.00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125,226.78</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127,700.00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58,067.00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177,250.00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157,474.63. </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88.8</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1117">
                <a:tc>
                  <a:txBody>
                    <a:bodyPr/>
                    <a:lstStyle/>
                    <a:p>
                      <a:pPr marL="0" marR="0"/>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LAND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22,500.00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137,269.06</a:t>
                      </a:r>
                      <a:endPar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155,000.00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188,384</a:t>
                      </a: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107,000.00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55,792.00 </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52.0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6528">
                <a:tc>
                  <a:txBody>
                    <a:bodyPr/>
                    <a:lstStyle/>
                    <a:p>
                      <a:pPr marL="0" marR="0"/>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RENT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22,500.00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19,160.00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15,000.00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340.00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5,000.00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5543">
                <a:tc>
                  <a:txBody>
                    <a:bodyPr/>
                    <a:lstStyle/>
                    <a:p>
                      <a:pPr marL="0" marR="0"/>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INVESTMENT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1982">
                <a:tc>
                  <a:txBody>
                    <a:bodyPr/>
                    <a:lstStyle/>
                    <a:p>
                      <a:pPr marL="0" marR="0"/>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MISCELLENEOUS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endPar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2,000.00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endPar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1,486.30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endPar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1,000.00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endPar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1,406.14</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1,000.00   </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1.12   </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endPar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0.1</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8637">
                <a:tc>
                  <a:txBody>
                    <a:bodyPr/>
                    <a:lstStyle/>
                    <a:p>
                      <a:pPr marL="0" marR="0"/>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TOTAL</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440,800.00</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438,583.48</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465,476.00</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416,924.57</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498,850.00</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285,716.03</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57.3                </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1908630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3411" y="76200"/>
            <a:ext cx="8229600" cy="563562"/>
          </a:xfrm>
        </p:spPr>
        <p:txBody>
          <a:bodyPr>
            <a:normAutofit fontScale="90000"/>
          </a:bodyPr>
          <a:lstStyle/>
          <a:p>
            <a:pPr algn="ctr"/>
            <a:r>
              <a:rPr lang="en-US" sz="2800" b="1" dirty="0" smtClean="0">
                <a:latin typeface="Times New Roman" panose="02020603050405020304" pitchFamily="18" charset="0"/>
                <a:cs typeface="Times New Roman" panose="02020603050405020304" pitchFamily="18" charset="0"/>
              </a:rPr>
              <a:t>2020 FINANCIAL PERFORMANCE-EXPENDITURE</a:t>
            </a:r>
            <a:endParaRPr lang="en-US" sz="2800" b="1"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1CD3C2-A472-4BA3-88D7-833F7D0C5725}" type="slidenum">
              <a:rPr lang="en-US" smtClean="0"/>
              <a:t>11</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031537971"/>
              </p:ext>
            </p:extLst>
          </p:nvPr>
        </p:nvGraphicFramePr>
        <p:xfrm>
          <a:off x="304800" y="609600"/>
          <a:ext cx="8686822" cy="5029200"/>
        </p:xfrm>
        <a:graphic>
          <a:graphicData uri="http://schemas.openxmlformats.org/drawingml/2006/table">
            <a:tbl>
              <a:tblPr firstRow="1" firstCol="1" bandRow="1"/>
              <a:tblGrid>
                <a:gridCol w="1600200"/>
                <a:gridCol w="990600"/>
                <a:gridCol w="990600"/>
                <a:gridCol w="990600"/>
                <a:gridCol w="990600"/>
                <a:gridCol w="990600"/>
                <a:gridCol w="1219200"/>
                <a:gridCol w="914422"/>
              </a:tblGrid>
              <a:tr h="461676">
                <a:tc gridSpan="8">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EXPENDITURE </a:t>
                      </a:r>
                      <a:r>
                        <a:rPr lang="en-US" sz="16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PERFORMANCE </a:t>
                      </a: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(ALL DEPARTMENTS)</a:t>
                      </a:r>
                      <a:r>
                        <a:rPr lang="en-US" sz="1600" b="1" kern="1200" baseline="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GOG ONLY</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61676">
                <a:tc rowSpan="2">
                  <a:txBody>
                    <a:bodyPr/>
                    <a:lstStyle/>
                    <a:p>
                      <a:pPr marL="0" marR="0">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EXPENDITURE</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2018</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2020</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rowSpan="2">
                  <a:txBody>
                    <a:bodyPr/>
                    <a:lstStyle/>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PERFORMANCE as at Aug. 2020</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70081">
                <a:tc vMerge="1">
                  <a:txBody>
                    <a:bodyPr/>
                    <a:lstStyle/>
                    <a:p>
                      <a:endParaRPr lang="en-US"/>
                    </a:p>
                  </a:txBody>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BUDGET</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ACTUAL</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BUDGET </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ACTUAL</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BUDGET </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ACTUAL</a:t>
                      </a:r>
                    </a:p>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As at Aug.</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734593">
                <a:tc>
                  <a:txBody>
                    <a:bodyPr/>
                    <a:lstStyle/>
                    <a:p>
                      <a:pPr marL="0" marR="0">
                        <a:lnSpc>
                          <a:spcPct val="100000"/>
                        </a:lnSpc>
                        <a:spcBef>
                          <a:spcPts val="0"/>
                        </a:spcBef>
                        <a:spcAft>
                          <a:spcPts val="0"/>
                        </a:spcAft>
                      </a:pPr>
                      <a:r>
                        <a:rPr lang="en-US" sz="1500" b="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COMPENSATION </a:t>
                      </a:r>
                      <a:endParaRPr lang="en-US" sz="15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1,141,418.00</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1,000,088.28</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1,247,328.00</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1,448,380.09</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2,223,873.64</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1,156,250.37</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52.0</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9574">
                <a:tc>
                  <a:txBody>
                    <a:bodyPr/>
                    <a:lstStyle/>
                    <a:p>
                      <a:pPr marL="0" marR="0">
                        <a:lnSpc>
                          <a:spcPct val="100000"/>
                        </a:lnSpc>
                        <a:spcBef>
                          <a:spcPts val="0"/>
                        </a:spcBef>
                        <a:spcAft>
                          <a:spcPts val="0"/>
                        </a:spcAft>
                      </a:pPr>
                      <a:r>
                        <a:rPr lang="en-US" sz="1500" b="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GOODS AND SERVICES </a:t>
                      </a:r>
                      <a:endParaRPr lang="en-US" sz="15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69,904.00</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52,079.31</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96,580.00</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30,679.08 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105,189.98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5800">
                <a:tc>
                  <a:txBody>
                    <a:bodyPr/>
                    <a:lstStyle/>
                    <a:p>
                      <a:pPr marL="0" marR="0">
                        <a:lnSpc>
                          <a:spcPct val="100000"/>
                        </a:lnSpc>
                        <a:spcBef>
                          <a:spcPts val="0"/>
                        </a:spcBef>
                        <a:spcAft>
                          <a:spcPts val="0"/>
                        </a:spcAft>
                      </a:pPr>
                      <a:r>
                        <a:rPr lang="en-US" sz="1500" b="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ASSETS </a:t>
                      </a:r>
                      <a:endParaRPr lang="en-US" sz="15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2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2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2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5800">
                <a:tc>
                  <a:txBody>
                    <a:bodyPr/>
                    <a:lstStyle/>
                    <a:p>
                      <a:pPr marL="0" marR="0">
                        <a:lnSpc>
                          <a:spcPct val="100000"/>
                        </a:lnSpc>
                        <a:spcBef>
                          <a:spcPts val="0"/>
                        </a:spcBef>
                        <a:spcAft>
                          <a:spcPts val="0"/>
                        </a:spcAft>
                      </a:pPr>
                      <a:r>
                        <a:rPr lang="en-US" sz="16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TOTAL  </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1,211,322.00</a:t>
                      </a:r>
                      <a:endPar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1,052,167.59</a:t>
                      </a:r>
                      <a:endPar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1,343,908.00</a:t>
                      </a:r>
                      <a:endPar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1,479,059.17</a:t>
                      </a:r>
                      <a:endPar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2,329,063.62</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1,156,250.37</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49.6</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202021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3411" y="76200"/>
            <a:ext cx="8229600" cy="563562"/>
          </a:xfrm>
        </p:spPr>
        <p:txBody>
          <a:bodyPr>
            <a:normAutofit fontScale="90000"/>
          </a:bodyPr>
          <a:lstStyle/>
          <a:p>
            <a:pPr algn="ctr"/>
            <a:r>
              <a:rPr lang="en-US" sz="2800" b="1" dirty="0" smtClean="0">
                <a:latin typeface="Times New Roman" panose="02020603050405020304" pitchFamily="18" charset="0"/>
                <a:cs typeface="Times New Roman" panose="02020603050405020304" pitchFamily="18" charset="0"/>
              </a:rPr>
              <a:t>2020 FINANCIAL PERFORMANCE-EXPENDITURE</a:t>
            </a:r>
            <a:endParaRPr lang="en-US" sz="2800" b="1"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1CD3C2-A472-4BA3-88D7-833F7D0C5725}" type="slidenum">
              <a:rPr lang="en-US" smtClean="0"/>
              <a:t>12</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972840471"/>
              </p:ext>
            </p:extLst>
          </p:nvPr>
        </p:nvGraphicFramePr>
        <p:xfrm>
          <a:off x="304800" y="609600"/>
          <a:ext cx="8686822" cy="5029200"/>
        </p:xfrm>
        <a:graphic>
          <a:graphicData uri="http://schemas.openxmlformats.org/drawingml/2006/table">
            <a:tbl>
              <a:tblPr firstRow="1" firstCol="1" bandRow="1"/>
              <a:tblGrid>
                <a:gridCol w="1676400"/>
                <a:gridCol w="1219200"/>
                <a:gridCol w="990600"/>
                <a:gridCol w="990600"/>
                <a:gridCol w="1066800"/>
                <a:gridCol w="990600"/>
                <a:gridCol w="990621"/>
                <a:gridCol w="762001"/>
              </a:tblGrid>
              <a:tr h="461676">
                <a:tc gridSpan="8">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EXPENDITURE </a:t>
                      </a:r>
                      <a:r>
                        <a:rPr lang="en-US" sz="16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PERFORMANCE </a:t>
                      </a: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(ALL DEPARTMENTS)</a:t>
                      </a:r>
                      <a:r>
                        <a:rPr lang="en-US" sz="1600" b="1" kern="1200" baseline="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IGF ONLY</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61676">
                <a:tc row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EXPENDITURE</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2018</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2020</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rowSpan="2">
                  <a:txBody>
                    <a:bodyPr/>
                    <a:lstStyle/>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PERFORMANCE as at Aug.</a:t>
                      </a:r>
                    </a:p>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70081">
                <a:tc vMerge="1">
                  <a:txBody>
                    <a:bodyPr/>
                    <a:lstStyle/>
                    <a:p>
                      <a:endParaRPr lang="en-US"/>
                    </a:p>
                  </a:txBody>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BUDGET</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ACTUALS</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BUDGET </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ACTUAL </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BUDGET </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ACTUAL</a:t>
                      </a:r>
                    </a:p>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As at Aug.</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734593">
                <a:tc>
                  <a:txBody>
                    <a:bodyPr/>
                    <a:lstStyle/>
                    <a:p>
                      <a:pPr marL="0" marR="0" algn="l">
                        <a:lnSpc>
                          <a:spcPct val="100000"/>
                        </a:lnSpc>
                        <a:spcBef>
                          <a:spcPts val="0"/>
                        </a:spcBef>
                        <a:spcAft>
                          <a:spcPts val="0"/>
                        </a:spcAft>
                      </a:pPr>
                      <a:r>
                        <a:rPr lang="en-US" sz="1500" b="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COMPENSATION </a:t>
                      </a:r>
                      <a:endParaRPr lang="en-US" sz="15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180,500.00</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114,353.65</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83,750.00</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83,371.78</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76,732.00 </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54,320.17</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71.0</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9574">
                <a:tc>
                  <a:txBody>
                    <a:bodyPr/>
                    <a:lstStyle/>
                    <a:p>
                      <a:pPr marL="0" marR="0" algn="l">
                        <a:lnSpc>
                          <a:spcPct val="100000"/>
                        </a:lnSpc>
                        <a:spcBef>
                          <a:spcPts val="0"/>
                        </a:spcBef>
                        <a:spcAft>
                          <a:spcPts val="0"/>
                        </a:spcAft>
                      </a:pPr>
                      <a:r>
                        <a:rPr lang="en-US" sz="1500" b="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GOODS AND SERVICES </a:t>
                      </a:r>
                      <a:endParaRPr lang="en-US" sz="15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248,800.00</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215,958.87</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311,726.00</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301,846.80</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326,250.00 </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173,656.12</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53.0   </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5800">
                <a:tc>
                  <a:txBody>
                    <a:bodyPr/>
                    <a:lstStyle/>
                    <a:p>
                      <a:pPr marL="0" marR="0" algn="l">
                        <a:lnSpc>
                          <a:spcPct val="100000"/>
                        </a:lnSpc>
                        <a:spcBef>
                          <a:spcPts val="0"/>
                        </a:spcBef>
                        <a:spcAft>
                          <a:spcPts val="0"/>
                        </a:spcAft>
                      </a:pPr>
                      <a:r>
                        <a:rPr lang="en-US" sz="1500" b="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ASSETS </a:t>
                      </a:r>
                      <a:endParaRPr lang="en-US" sz="15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11,500.00</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3,840.00</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70,000.00</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95,868.00</a:t>
                      </a:r>
                      <a:r>
                        <a:rPr lang="en-US" sz="15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45,000.00</a:t>
                      </a:r>
                      <a:r>
                        <a:rPr lang="en-US" sz="15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47.0</a:t>
                      </a:r>
                      <a:r>
                        <a:rPr lang="en-US" sz="15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5800">
                <a:tc>
                  <a:txBody>
                    <a:bodyPr/>
                    <a:lstStyle/>
                    <a:p>
                      <a:pPr marL="0" marR="0">
                        <a:lnSpc>
                          <a:spcPct val="100000"/>
                        </a:lnSpc>
                        <a:spcBef>
                          <a:spcPts val="0"/>
                        </a:spcBef>
                        <a:spcAft>
                          <a:spcPts val="0"/>
                        </a:spcAft>
                      </a:pPr>
                      <a:r>
                        <a:rPr lang="en-US" sz="16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TOTAL  </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440,800.00</a:t>
                      </a:r>
                      <a:endParaRPr lang="en-US" sz="15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334,153.00</a:t>
                      </a:r>
                      <a:endParaRPr lang="en-US" sz="15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465,476.00</a:t>
                      </a:r>
                      <a:endParaRPr lang="en-US" sz="15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385,219.00</a:t>
                      </a:r>
                      <a:endParaRPr lang="en-US" sz="15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b="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498,850.00</a:t>
                      </a:r>
                      <a:endParaRPr lang="en-US" sz="15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b="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272,976.29</a:t>
                      </a:r>
                      <a:endParaRPr lang="en-US" sz="15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5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54.7</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9848059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3411" y="76200"/>
            <a:ext cx="8229600" cy="563562"/>
          </a:xfrm>
        </p:spPr>
        <p:txBody>
          <a:bodyPr>
            <a:normAutofit fontScale="90000"/>
          </a:bodyPr>
          <a:lstStyle/>
          <a:p>
            <a:pPr algn="ctr"/>
            <a:r>
              <a:rPr lang="en-US" sz="2800" b="1" dirty="0" smtClean="0">
                <a:latin typeface="Times New Roman" panose="02020603050405020304" pitchFamily="18" charset="0"/>
                <a:cs typeface="Times New Roman" panose="02020603050405020304" pitchFamily="18" charset="0"/>
              </a:rPr>
              <a:t>2020 FINANCIAL PERFORMANCE-EXPENDITURE</a:t>
            </a:r>
            <a:endParaRPr lang="en-US" sz="2800" b="1"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1CD3C2-A472-4BA3-88D7-833F7D0C5725}" type="slidenum">
              <a:rPr lang="en-US" smtClean="0"/>
              <a:t>13</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385035554"/>
              </p:ext>
            </p:extLst>
          </p:nvPr>
        </p:nvGraphicFramePr>
        <p:xfrm>
          <a:off x="304800" y="609600"/>
          <a:ext cx="8686822" cy="5029200"/>
        </p:xfrm>
        <a:graphic>
          <a:graphicData uri="http://schemas.openxmlformats.org/drawingml/2006/table">
            <a:tbl>
              <a:tblPr firstRow="1" firstCol="1" bandRow="1"/>
              <a:tblGrid>
                <a:gridCol w="1676400"/>
                <a:gridCol w="1219200"/>
                <a:gridCol w="990600"/>
                <a:gridCol w="990600"/>
                <a:gridCol w="1066800"/>
                <a:gridCol w="990600"/>
                <a:gridCol w="990621"/>
                <a:gridCol w="762001"/>
              </a:tblGrid>
              <a:tr h="461676">
                <a:tc gridSpan="8">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EXPENDITURE </a:t>
                      </a:r>
                      <a:r>
                        <a:rPr lang="en-US" sz="16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PERFORMANCE </a:t>
                      </a: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(ALL DEPARTMENTS)</a:t>
                      </a:r>
                      <a:r>
                        <a:rPr lang="en-US" sz="1600" b="1" kern="1200" baseline="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-ALL FUNDING SOURCES</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61676">
                <a:tc row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EXPENDITURE</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2018</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06000"/>
                        </a:lnSpc>
                        <a:spcBef>
                          <a:spcPts val="0"/>
                        </a:spcBef>
                        <a:spcAft>
                          <a:spcPts val="0"/>
                        </a:spcAft>
                      </a:pPr>
                      <a:r>
                        <a:rPr lang="en-US" sz="16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2020</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rowSpan="2">
                  <a:txBody>
                    <a:bodyPr/>
                    <a:lstStyle/>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PERFORMANCE as at Aug. 2020</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70081">
                <a:tc vMerge="1">
                  <a:txBody>
                    <a:bodyPr/>
                    <a:lstStyle/>
                    <a:p>
                      <a:endParaRPr lang="en-US"/>
                    </a:p>
                  </a:txBody>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BUDGET</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ACTUALS</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BUDGET </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ACTUALS </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BUDGET </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ACTUALS</a:t>
                      </a:r>
                    </a:p>
                    <a:p>
                      <a:pPr marL="0" marR="0" algn="ctr">
                        <a:lnSpc>
                          <a:spcPct val="106000"/>
                        </a:lnSpc>
                        <a:spcBef>
                          <a:spcPts val="0"/>
                        </a:spcBef>
                        <a:spcAft>
                          <a:spcPts val="0"/>
                        </a:spcAft>
                      </a:pPr>
                      <a:r>
                        <a:rPr lang="en-US" sz="1400" b="1"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As at Aug.</a:t>
                      </a:r>
                      <a:endPar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734593">
                <a:tc>
                  <a:txBody>
                    <a:bodyPr/>
                    <a:lstStyle/>
                    <a:p>
                      <a:pPr marL="0" marR="0">
                        <a:lnSpc>
                          <a:spcPct val="100000"/>
                        </a:lnSpc>
                        <a:spcBef>
                          <a:spcPts val="0"/>
                        </a:spcBef>
                        <a:spcAft>
                          <a:spcPts val="0"/>
                        </a:spcAft>
                      </a:pPr>
                      <a:r>
                        <a:rPr lang="en-US" sz="15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COMPENSATION </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1,321,918.00</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1,114,441.93</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1,331,078.00</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1,535,751.87</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2,300,605.64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1,230,570.54</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53.5</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9574">
                <a:tc>
                  <a:txBody>
                    <a:bodyPr/>
                    <a:lstStyle/>
                    <a:p>
                      <a:pPr marL="0" marR="0">
                        <a:lnSpc>
                          <a:spcPct val="100000"/>
                        </a:lnSpc>
                        <a:spcBef>
                          <a:spcPts val="0"/>
                        </a:spcBef>
                        <a:spcAft>
                          <a:spcPts val="0"/>
                        </a:spcAft>
                      </a:pPr>
                      <a:r>
                        <a:rPr lang="en-US" sz="15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GOODS AND SERVICES </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1,165,117.34</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1,195,512.85</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2,521,412.39</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2,460,711.10</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2,983,129.02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1,729,620.38</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57.9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5800">
                <a:tc>
                  <a:txBody>
                    <a:bodyPr/>
                    <a:lstStyle/>
                    <a:p>
                      <a:pPr marL="0" marR="0">
                        <a:lnSpc>
                          <a:spcPct val="100000"/>
                        </a:lnSpc>
                        <a:spcBef>
                          <a:spcPts val="0"/>
                        </a:spcBef>
                        <a:spcAft>
                          <a:spcPts val="0"/>
                        </a:spcAft>
                      </a:pPr>
                      <a:r>
                        <a:rPr lang="en-US" sz="15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ASSETS </a:t>
                      </a:r>
                      <a:endParaRPr lang="en-US" sz="15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3,793,263.00</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2,042,965.19</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2,993,276.00</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1,772,396.15</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3,645,204.00</a:t>
                      </a:r>
                      <a:r>
                        <a:rPr lang="en-US" sz="12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696,295.57</a:t>
                      </a:r>
                      <a:r>
                        <a:rPr lang="en-US" sz="12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19.1</a:t>
                      </a:r>
                      <a:r>
                        <a:rPr lang="en-US" sz="12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5800">
                <a:tc>
                  <a:txBody>
                    <a:bodyPr/>
                    <a:lstStyle/>
                    <a:p>
                      <a:pPr marL="0" marR="0">
                        <a:lnSpc>
                          <a:spcPct val="100000"/>
                        </a:lnSpc>
                        <a:spcBef>
                          <a:spcPts val="0"/>
                        </a:spcBef>
                        <a:spcAft>
                          <a:spcPts val="0"/>
                        </a:spcAft>
                      </a:pPr>
                      <a:r>
                        <a:rPr lang="en-US" sz="16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TOTAL  </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6,280,298.34</a:t>
                      </a:r>
                      <a:endPar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4,352,919.97</a:t>
                      </a:r>
                      <a:endPar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6,845,766.39</a:t>
                      </a:r>
                      <a:endPar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5,768,859.12</a:t>
                      </a:r>
                      <a:endPar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b="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8,928,942.62</a:t>
                      </a:r>
                      <a:endPar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b="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3,656,486.50</a:t>
                      </a:r>
                      <a:endPar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200" b="1"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40.9</a:t>
                      </a:r>
                      <a:endPar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795" marR="25795" marT="425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559703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b="1" dirty="0">
                <a:latin typeface="Times New Roman" panose="02020603050405020304" pitchFamily="18" charset="0"/>
                <a:cs typeface="Times New Roman" panose="02020603050405020304" pitchFamily="18" charset="0"/>
              </a:rPr>
              <a:t>Revenue </a:t>
            </a:r>
            <a:r>
              <a:rPr lang="en-US" b="1" dirty="0" smtClean="0">
                <a:latin typeface="Times New Roman" panose="02020603050405020304" pitchFamily="18" charset="0"/>
                <a:cs typeface="Times New Roman" panose="02020603050405020304" pitchFamily="18" charset="0"/>
              </a:rPr>
              <a:t>Analysis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3840" y="942976"/>
            <a:ext cx="8763000" cy="5791200"/>
          </a:xfrm>
        </p:spPr>
        <p:txBody>
          <a:bodyPr>
            <a:noAutofit/>
          </a:bodyPr>
          <a:lstStyle/>
          <a:p>
            <a:r>
              <a:rPr lang="en-US" sz="1800" b="1" dirty="0" smtClean="0">
                <a:latin typeface="Times New Roman" panose="02020603050405020304" pitchFamily="18" charset="0"/>
                <a:cs typeface="Times New Roman" panose="02020603050405020304" pitchFamily="18" charset="0"/>
              </a:rPr>
              <a:t>REVENUE (IGF)</a:t>
            </a:r>
            <a:endParaRPr lang="en-US" sz="1800" b="1"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Generally, the Assembly’s performance in terms of revenue mobilization is </a:t>
            </a:r>
            <a:r>
              <a:rPr lang="en-US" sz="1800" dirty="0" smtClean="0">
                <a:latin typeface="Times New Roman" panose="02020603050405020304" pitchFamily="18" charset="0"/>
                <a:cs typeface="Times New Roman" panose="02020603050405020304" pitchFamily="18" charset="0"/>
              </a:rPr>
              <a:t>57.3% </a:t>
            </a:r>
            <a:r>
              <a:rPr lang="en-US" sz="1800" dirty="0">
                <a:latin typeface="Times New Roman" panose="02020603050405020304" pitchFamily="18" charset="0"/>
                <a:cs typeface="Times New Roman" panose="02020603050405020304" pitchFamily="18" charset="0"/>
              </a:rPr>
              <a:t>for the 8</a:t>
            </a:r>
            <a:r>
              <a:rPr lang="en-US" sz="1800" dirty="0" smtClean="0">
                <a:latin typeface="Times New Roman" panose="02020603050405020304" pitchFamily="18" charset="0"/>
                <a:cs typeface="Times New Roman" panose="02020603050405020304" pitchFamily="18" charset="0"/>
              </a:rPr>
              <a:t>month period. </a:t>
            </a:r>
            <a:r>
              <a:rPr lang="en-US" sz="1800" dirty="0">
                <a:latin typeface="Times New Roman" panose="02020603050405020304" pitchFamily="18" charset="0"/>
                <a:cs typeface="Times New Roman" panose="02020603050405020304" pitchFamily="18" charset="0"/>
              </a:rPr>
              <a:t>It is however important to note that there has been a significant improvement in </a:t>
            </a:r>
            <a:r>
              <a:rPr lang="en-US" sz="1800" dirty="0" smtClean="0">
                <a:latin typeface="Times New Roman" panose="02020603050405020304" pitchFamily="18" charset="0"/>
                <a:cs typeface="Times New Roman" panose="02020603050405020304" pitchFamily="18" charset="0"/>
              </a:rPr>
              <a:t>the </a:t>
            </a:r>
            <a:r>
              <a:rPr lang="en-US" sz="1800" dirty="0">
                <a:latin typeface="Times New Roman" panose="02020603050405020304" pitchFamily="18" charset="0"/>
                <a:cs typeface="Times New Roman" panose="02020603050405020304" pitchFamily="18" charset="0"/>
              </a:rPr>
              <a:t>year performance </a:t>
            </a:r>
            <a:r>
              <a:rPr lang="en-US" sz="1800" dirty="0" smtClean="0">
                <a:latin typeface="Times New Roman" panose="02020603050405020304" pitchFamily="18" charset="0"/>
                <a:cs typeface="Times New Roman" panose="02020603050405020304" pitchFamily="18" charset="0"/>
              </a:rPr>
              <a:t>despite the COVID-19 pandemic and the restrictions associated with it which impeded effective mobilization during the period. It </a:t>
            </a:r>
            <a:r>
              <a:rPr lang="en-US" sz="1800" dirty="0">
                <a:latin typeface="Times New Roman" panose="02020603050405020304" pitchFamily="18" charset="0"/>
                <a:cs typeface="Times New Roman" panose="02020603050405020304" pitchFamily="18" charset="0"/>
              </a:rPr>
              <a:t>is the hope of management that end of year performance will be </a:t>
            </a:r>
            <a:r>
              <a:rPr lang="en-US" sz="1800" dirty="0" smtClean="0">
                <a:latin typeface="Times New Roman" panose="02020603050405020304" pitchFamily="18" charset="0"/>
                <a:cs typeface="Times New Roman" panose="02020603050405020304" pitchFamily="18" charset="0"/>
              </a:rPr>
              <a:t>better now that COVID-19 lockdown has been eased. </a:t>
            </a:r>
            <a:endParaRPr lang="en-US" sz="1800" dirty="0">
              <a:latin typeface="Times New Roman" panose="02020603050405020304" pitchFamily="18" charset="0"/>
              <a:cs typeface="Times New Roman" panose="02020603050405020304" pitchFamily="18" charset="0"/>
            </a:endParaRPr>
          </a:p>
          <a:p>
            <a:r>
              <a:rPr lang="en-US" sz="1800" b="1" dirty="0" smtClean="0">
                <a:latin typeface="Times New Roman" panose="02020603050405020304" pitchFamily="18" charset="0"/>
                <a:cs typeface="Times New Roman" panose="02020603050405020304" pitchFamily="18" charset="0"/>
              </a:rPr>
              <a:t>PROPERTY </a:t>
            </a:r>
            <a:r>
              <a:rPr lang="en-US" sz="1800" b="1" dirty="0">
                <a:latin typeface="Times New Roman" panose="02020603050405020304" pitchFamily="18" charset="0"/>
                <a:cs typeface="Times New Roman" panose="02020603050405020304" pitchFamily="18" charset="0"/>
              </a:rPr>
              <a:t>RATES</a:t>
            </a:r>
          </a:p>
          <a:p>
            <a:pPr algn="just"/>
            <a:r>
              <a:rPr lang="en-US" sz="1800" dirty="0" smtClean="0">
                <a:latin typeface="Times New Roman" panose="02020603050405020304" pitchFamily="18" charset="0"/>
                <a:cs typeface="Times New Roman" panose="02020603050405020304" pitchFamily="18" charset="0"/>
              </a:rPr>
              <a:t>The performance </a:t>
            </a:r>
            <a:r>
              <a:rPr lang="en-US" sz="1800" dirty="0">
                <a:latin typeface="Times New Roman" panose="02020603050405020304" pitchFamily="18" charset="0"/>
                <a:cs typeface="Times New Roman" panose="02020603050405020304" pitchFamily="18" charset="0"/>
              </a:rPr>
              <a:t>of this revenue item is encouraging as it performed </a:t>
            </a:r>
            <a:r>
              <a:rPr lang="en-US" sz="1800" dirty="0" smtClean="0">
                <a:latin typeface="Times New Roman" panose="02020603050405020304" pitchFamily="18" charset="0"/>
                <a:cs typeface="Times New Roman" panose="02020603050405020304" pitchFamily="18" charset="0"/>
              </a:rPr>
              <a:t>40.9%. </a:t>
            </a:r>
            <a:r>
              <a:rPr lang="en-US" sz="1800" dirty="0">
                <a:latin typeface="Times New Roman" panose="02020603050405020304" pitchFamily="18" charset="0"/>
                <a:cs typeface="Times New Roman" panose="02020603050405020304" pitchFamily="18" charset="0"/>
              </a:rPr>
              <a:t>However, management can still improve the performance. This performance was due mainly to increase interest of management in the collection of property rate, (particularly commercial property rate, more effort should be directed at Residential property rate as well.</a:t>
            </a:r>
          </a:p>
          <a:p>
            <a:r>
              <a:rPr lang="en-US" sz="1800" b="1" dirty="0" smtClean="0">
                <a:latin typeface="Times New Roman" panose="02020603050405020304" pitchFamily="18" charset="0"/>
                <a:cs typeface="Times New Roman" panose="02020603050405020304" pitchFamily="18" charset="0"/>
              </a:rPr>
              <a:t>LAND</a:t>
            </a:r>
            <a:endParaRPr lang="en-US" sz="1800" b="1"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The performance under this revenue item is </a:t>
            </a:r>
            <a:r>
              <a:rPr lang="en-US" sz="1800" dirty="0" smtClean="0">
                <a:latin typeface="Times New Roman" panose="02020603050405020304" pitchFamily="18" charset="0"/>
                <a:cs typeface="Times New Roman" panose="02020603050405020304" pitchFamily="18" charset="0"/>
              </a:rPr>
              <a:t>52.0% </a:t>
            </a:r>
            <a:r>
              <a:rPr lang="en-US" sz="1800" dirty="0">
                <a:latin typeface="Times New Roman" panose="02020603050405020304" pitchFamily="18" charset="0"/>
                <a:cs typeface="Times New Roman" panose="02020603050405020304" pitchFamily="18" charset="0"/>
              </a:rPr>
              <a:t>and this can be attributed to </a:t>
            </a:r>
            <a:r>
              <a:rPr lang="en-US" sz="1800" dirty="0" smtClean="0">
                <a:latin typeface="Times New Roman" panose="02020603050405020304" pitchFamily="18" charset="0"/>
                <a:cs typeface="Times New Roman" panose="02020603050405020304" pitchFamily="18" charset="0"/>
              </a:rPr>
              <a:t>prompt approval of Building Plans/permit.</a:t>
            </a:r>
            <a:endParaRPr lang="en-US" sz="1800" dirty="0">
              <a:latin typeface="Times New Roman" panose="02020603050405020304" pitchFamily="18" charset="0"/>
              <a:cs typeface="Times New Roman" panose="02020603050405020304" pitchFamily="18" charset="0"/>
            </a:endParaRPr>
          </a:p>
          <a:p>
            <a:pPr marL="0" indent="0">
              <a:buNone/>
            </a:pPr>
            <a:r>
              <a:rPr lang="en-US" sz="1800" b="1" dirty="0">
                <a:latin typeface="Times New Roman" panose="02020603050405020304" pitchFamily="18" charset="0"/>
                <a:cs typeface="Times New Roman" panose="02020603050405020304" pitchFamily="18" charset="0"/>
              </a:rPr>
              <a:t> </a:t>
            </a:r>
            <a:r>
              <a:rPr lang="en-US" sz="1800" b="1" dirty="0" smtClean="0">
                <a:latin typeface="Times New Roman" panose="02020603050405020304" pitchFamily="18" charset="0"/>
                <a:cs typeface="Times New Roman" panose="02020603050405020304" pitchFamily="18" charset="0"/>
              </a:rPr>
              <a:t> FEES </a:t>
            </a:r>
            <a:endParaRPr lang="en-US" sz="1800" b="1"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This revenue item performed at 2</a:t>
            </a:r>
            <a:r>
              <a:rPr lang="en-US" sz="1800" dirty="0" smtClean="0">
                <a:latin typeface="Times New Roman" panose="02020603050405020304" pitchFamily="18" charset="0"/>
                <a:cs typeface="Times New Roman" panose="02020603050405020304" pitchFamily="18" charset="0"/>
              </a:rPr>
              <a:t>6.3% </a:t>
            </a:r>
            <a:r>
              <a:rPr lang="en-US" sz="1800" dirty="0">
                <a:latin typeface="Times New Roman" panose="02020603050405020304" pitchFamily="18" charset="0"/>
                <a:cs typeface="Times New Roman" panose="02020603050405020304" pitchFamily="18" charset="0"/>
              </a:rPr>
              <a:t>which is </a:t>
            </a:r>
            <a:r>
              <a:rPr lang="en-US" sz="1800" dirty="0" smtClean="0">
                <a:latin typeface="Times New Roman" panose="02020603050405020304" pitchFamily="18" charset="0"/>
                <a:cs typeface="Times New Roman" panose="02020603050405020304" pitchFamily="18" charset="0"/>
              </a:rPr>
              <a:t>not encouraging therefore serious </a:t>
            </a:r>
            <a:r>
              <a:rPr lang="en-US" sz="1800" dirty="0">
                <a:latin typeface="Times New Roman" panose="02020603050405020304" pitchFamily="18" charset="0"/>
                <a:cs typeface="Times New Roman" panose="02020603050405020304" pitchFamily="18" charset="0"/>
              </a:rPr>
              <a:t>attention </a:t>
            </a:r>
            <a:r>
              <a:rPr lang="en-US" sz="1800" dirty="0" smtClean="0">
                <a:latin typeface="Times New Roman" panose="02020603050405020304" pitchFamily="18" charset="0"/>
                <a:cs typeface="Times New Roman" panose="02020603050405020304" pitchFamily="18" charset="0"/>
              </a:rPr>
              <a:t>should be paid </a:t>
            </a:r>
            <a:r>
              <a:rPr lang="en-US" sz="1800" dirty="0">
                <a:latin typeface="Times New Roman" panose="02020603050405020304" pitchFamily="18" charset="0"/>
                <a:cs typeface="Times New Roman" panose="02020603050405020304" pitchFamily="18" charset="0"/>
              </a:rPr>
              <a:t>to all the revenue subhead by the revenue taskforce.</a:t>
            </a:r>
          </a:p>
          <a:p>
            <a:endParaRPr lang="en-US" sz="1800" dirty="0"/>
          </a:p>
        </p:txBody>
      </p:sp>
      <p:sp>
        <p:nvSpPr>
          <p:cNvPr id="4" name="Slide Number Placeholder 3"/>
          <p:cNvSpPr>
            <a:spLocks noGrp="1"/>
          </p:cNvSpPr>
          <p:nvPr>
            <p:ph type="sldNum" sz="quarter" idx="12"/>
          </p:nvPr>
        </p:nvSpPr>
        <p:spPr/>
        <p:txBody>
          <a:bodyPr/>
          <a:lstStyle/>
          <a:p>
            <a:fld id="{571CD3C2-A472-4BA3-88D7-833F7D0C5725}" type="slidenum">
              <a:rPr lang="en-US" smtClean="0"/>
              <a:t>14</a:t>
            </a:fld>
            <a:endParaRPr lang="en-US"/>
          </a:p>
        </p:txBody>
      </p:sp>
    </p:spTree>
    <p:extLst>
      <p:ext uri="{BB962C8B-B14F-4D97-AF65-F5344CB8AC3E}">
        <p14:creationId xmlns:p14="http://schemas.microsoft.com/office/powerpoint/2010/main" val="632534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b="1" dirty="0">
                <a:latin typeface="Times New Roman" panose="02020603050405020304" pitchFamily="18" charset="0"/>
                <a:cs typeface="Times New Roman" panose="02020603050405020304" pitchFamily="18" charset="0"/>
              </a:rPr>
              <a:t>Revenue </a:t>
            </a:r>
            <a:r>
              <a:rPr lang="en-US" b="1" dirty="0" smtClean="0">
                <a:latin typeface="Times New Roman" panose="02020603050405020304" pitchFamily="18" charset="0"/>
                <a:cs typeface="Times New Roman" panose="02020603050405020304" pitchFamily="18" charset="0"/>
              </a:rPr>
              <a:t>Analysis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3840" y="942976"/>
            <a:ext cx="8763000" cy="5791200"/>
          </a:xfrm>
        </p:spPr>
        <p:txBody>
          <a:bodyPr>
            <a:noAutofit/>
          </a:bodyPr>
          <a:lstStyle/>
          <a:p>
            <a:r>
              <a:rPr lang="en-US" sz="1800" b="1" dirty="0" smtClean="0">
                <a:latin typeface="Times New Roman" panose="02020603050405020304" pitchFamily="18" charset="0"/>
                <a:cs typeface="Times New Roman" panose="02020603050405020304" pitchFamily="18" charset="0"/>
              </a:rPr>
              <a:t>INTERNALLY GENERATED FUNDS (IGF)</a:t>
            </a:r>
          </a:p>
          <a:p>
            <a:endParaRPr lang="en-US" sz="1800" b="1" dirty="0">
              <a:latin typeface="Times New Roman" panose="02020603050405020304" pitchFamily="18" charset="0"/>
              <a:cs typeface="Times New Roman" panose="02020603050405020304" pitchFamily="18" charset="0"/>
            </a:endParaRPr>
          </a:p>
          <a:p>
            <a:r>
              <a:rPr lang="en-US" sz="1800" b="1" dirty="0" smtClean="0">
                <a:latin typeface="Times New Roman" panose="02020603050405020304" pitchFamily="18" charset="0"/>
                <a:cs typeface="Times New Roman" panose="02020603050405020304" pitchFamily="18" charset="0"/>
              </a:rPr>
              <a:t>LICENSES</a:t>
            </a:r>
            <a:endParaRPr lang="en-US" sz="1800" b="1"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The revenue performance was good as it performed </a:t>
            </a:r>
            <a:r>
              <a:rPr lang="en-US" sz="1800" dirty="0" smtClean="0">
                <a:latin typeface="Times New Roman" panose="02020603050405020304" pitchFamily="18" charset="0"/>
                <a:cs typeface="Times New Roman" panose="02020603050405020304" pitchFamily="18" charset="0"/>
              </a:rPr>
              <a:t>88.8%. </a:t>
            </a:r>
            <a:r>
              <a:rPr lang="en-US" sz="1800" dirty="0">
                <a:latin typeface="Times New Roman" panose="02020603050405020304" pitchFamily="18" charset="0"/>
                <a:cs typeface="Times New Roman" panose="02020603050405020304" pitchFamily="18" charset="0"/>
              </a:rPr>
              <a:t>Revenue collectors should be encouraged to capture all firms and individuals who are to pay licenses in order to increase this revenue item. </a:t>
            </a:r>
          </a:p>
          <a:p>
            <a:r>
              <a:rPr lang="en-US" sz="1800" dirty="0">
                <a:latin typeface="Times New Roman" panose="02020603050405020304" pitchFamily="18" charset="0"/>
                <a:cs typeface="Times New Roman" panose="02020603050405020304" pitchFamily="18" charset="0"/>
              </a:rPr>
              <a:t>Review of data under the full head is underway to make it more comprehensive and reliable.</a:t>
            </a:r>
          </a:p>
          <a:p>
            <a:endParaRPr lang="en-US" sz="1800" b="1" dirty="0"/>
          </a:p>
          <a:p>
            <a:endParaRPr lang="en-US" sz="1800" b="1" dirty="0"/>
          </a:p>
        </p:txBody>
      </p:sp>
      <p:sp>
        <p:nvSpPr>
          <p:cNvPr id="4" name="Slide Number Placeholder 3"/>
          <p:cNvSpPr>
            <a:spLocks noGrp="1"/>
          </p:cNvSpPr>
          <p:nvPr>
            <p:ph type="sldNum" sz="quarter" idx="12"/>
          </p:nvPr>
        </p:nvSpPr>
        <p:spPr/>
        <p:txBody>
          <a:bodyPr/>
          <a:lstStyle/>
          <a:p>
            <a:fld id="{571CD3C2-A472-4BA3-88D7-833F7D0C5725}" type="slidenum">
              <a:rPr lang="en-US" smtClean="0"/>
              <a:t>15</a:t>
            </a:fld>
            <a:endParaRPr lang="en-US"/>
          </a:p>
        </p:txBody>
      </p:sp>
    </p:spTree>
    <p:extLst>
      <p:ext uri="{BB962C8B-B14F-4D97-AF65-F5344CB8AC3E}">
        <p14:creationId xmlns:p14="http://schemas.microsoft.com/office/powerpoint/2010/main" val="28332719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b="1" dirty="0">
                <a:latin typeface="Times New Roman" panose="02020603050405020304" pitchFamily="18" charset="0"/>
                <a:ea typeface="Calibri" panose="020F0502020204030204" pitchFamily="34" charset="0"/>
                <a:cs typeface="Times New Roman" panose="02020603050405020304" pitchFamily="18" charset="0"/>
              </a:rPr>
              <a:t>The Way Forward</a:t>
            </a:r>
            <a:endParaRPr lang="en-US"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8600" y="990600"/>
            <a:ext cx="8686800" cy="5867400"/>
          </a:xfrm>
        </p:spPr>
        <p:txBody>
          <a:bodyPr>
            <a:noAutofit/>
          </a:bodyPr>
          <a:lstStyle/>
          <a:p>
            <a:pPr marL="0" marR="0" algn="just">
              <a:lnSpc>
                <a:spcPct val="150000"/>
              </a:lnSpc>
              <a:spcBef>
                <a:spcPts val="0"/>
              </a:spcBef>
              <a:spcAft>
                <a:spcPts val="1000"/>
              </a:spcAft>
            </a:pPr>
            <a:r>
              <a:rPr lang="en-US" sz="1800" dirty="0">
                <a:latin typeface="Times New Roman" panose="02020603050405020304" pitchFamily="18" charset="0"/>
                <a:ea typeface="Calibri" panose="020F0502020204030204" pitchFamily="34" charset="0"/>
                <a:cs typeface="Times New Roman" panose="02020603050405020304" pitchFamily="18" charset="0"/>
              </a:rPr>
              <a:t>The District’s IGF mobilization could be greatly improved by first of all, training and motivating both revenue collectors and supporting staff, strengthening internal monitoring controls to prevent leakages, update of revenue data on time and then the continues re-evaluation of commercial and residential properties. </a:t>
            </a:r>
            <a:endParaRPr lang="en-US" sz="1800" dirty="0" smtClean="0">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1000"/>
              </a:spcAft>
            </a:pPr>
            <a:r>
              <a:rPr lang="en-US" sz="1800" dirty="0" smtClean="0">
                <a:latin typeface="Times New Roman" panose="02020603050405020304" pitchFamily="18" charset="0"/>
                <a:ea typeface="Calibri" panose="020F0502020204030204" pitchFamily="34" charset="0"/>
                <a:cs typeface="Times New Roman" panose="02020603050405020304" pitchFamily="18" charset="0"/>
              </a:rPr>
              <a:t>Public </a:t>
            </a:r>
            <a:r>
              <a:rPr lang="en-US" sz="1800" dirty="0">
                <a:latin typeface="Times New Roman" panose="02020603050405020304" pitchFamily="18" charset="0"/>
                <a:ea typeface="Calibri" panose="020F0502020204030204" pitchFamily="34" charset="0"/>
                <a:cs typeface="Times New Roman" panose="02020603050405020304" pitchFamily="18" charset="0"/>
              </a:rPr>
              <a:t>education on the civic responsibility to pay rate, fees and business licenses, formation of revenue support team made up of NABCO and National Service persons to assist in the revenue mobilization and data collection for an improved revenue performance. Besides, the District would consider purchasing a new vehicle and public address system for periodic revenue education to aid revenue mobilization going forward in </a:t>
            </a:r>
            <a:r>
              <a:rPr lang="en-US" sz="1800" dirty="0" smtClean="0">
                <a:latin typeface="Times New Roman" panose="02020603050405020304" pitchFamily="18" charset="0"/>
                <a:ea typeface="Calibri" panose="020F0502020204030204" pitchFamily="34" charset="0"/>
                <a:cs typeface="Times New Roman" panose="02020603050405020304" pitchFamily="18" charset="0"/>
              </a:rPr>
              <a:t>2020</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1000"/>
              </a:spcAft>
            </a:pPr>
            <a:r>
              <a:rPr lang="en-US" sz="1800" dirty="0">
                <a:latin typeface="Times New Roman" panose="02020603050405020304" pitchFamily="18" charset="0"/>
                <a:ea typeface="Calibri" panose="020F0502020204030204" pitchFamily="34" charset="0"/>
                <a:cs typeface="Times New Roman" panose="02020603050405020304" pitchFamily="18" charset="0"/>
              </a:rPr>
              <a:t>The District interns to include other stakeholders such as religious groups </a:t>
            </a:r>
            <a:r>
              <a:rPr lang="en-US" sz="1800" dirty="0" err="1">
                <a:latin typeface="Times New Roman" panose="02020603050405020304" pitchFamily="18" charset="0"/>
                <a:ea typeface="Calibri" panose="020F0502020204030204" pitchFamily="34" charset="0"/>
                <a:cs typeface="Times New Roman" panose="02020603050405020304" pitchFamily="18" charset="0"/>
              </a:rPr>
              <a:t>eg</a:t>
            </a:r>
            <a:r>
              <a:rPr lang="en-US" sz="1800" dirty="0">
                <a:latin typeface="Times New Roman" panose="02020603050405020304" pitchFamily="18" charset="0"/>
                <a:ea typeface="Calibri" panose="020F0502020204030204" pitchFamily="34" charset="0"/>
                <a:cs typeface="Times New Roman" panose="02020603050405020304" pitchFamily="18" charset="0"/>
              </a:rPr>
              <a:t> churches, mosques and the traditional authorities (Nana </a:t>
            </a:r>
            <a:r>
              <a:rPr lang="en-US" sz="1800" dirty="0" smtClean="0">
                <a:latin typeface="Times New Roman" panose="02020603050405020304" pitchFamily="18" charset="0"/>
                <a:ea typeface="Calibri" panose="020F0502020204030204" pitchFamily="34" charset="0"/>
                <a:cs typeface="Times New Roman" panose="02020603050405020304" pitchFamily="18" charset="0"/>
              </a:rPr>
              <a:t>Nom</a:t>
            </a:r>
            <a:r>
              <a:rPr lang="en-US" sz="1800" dirty="0">
                <a:latin typeface="Times New Roman" panose="02020603050405020304" pitchFamily="18" charset="0"/>
                <a:ea typeface="Calibri" panose="020F0502020204030204" pitchFamily="34" charset="0"/>
                <a:cs typeface="Times New Roman" panose="02020603050405020304" pitchFamily="18" charset="0"/>
              </a:rPr>
              <a:t>) in creating awareness on the need to pay rate and fees for an accelerated development in the District.   </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endParaRPr lang="en-US" sz="1800" dirty="0"/>
          </a:p>
        </p:txBody>
      </p:sp>
      <p:sp>
        <p:nvSpPr>
          <p:cNvPr id="4" name="Slide Number Placeholder 3"/>
          <p:cNvSpPr>
            <a:spLocks noGrp="1"/>
          </p:cNvSpPr>
          <p:nvPr>
            <p:ph type="sldNum" sz="quarter" idx="12"/>
          </p:nvPr>
        </p:nvSpPr>
        <p:spPr/>
        <p:txBody>
          <a:bodyPr/>
          <a:lstStyle/>
          <a:p>
            <a:fld id="{571CD3C2-A472-4BA3-88D7-833F7D0C5725}" type="slidenum">
              <a:rPr lang="en-US" smtClean="0"/>
              <a:t>16</a:t>
            </a:fld>
            <a:endParaRPr lang="en-US"/>
          </a:p>
        </p:txBody>
      </p:sp>
    </p:spTree>
    <p:extLst>
      <p:ext uri="{BB962C8B-B14F-4D97-AF65-F5344CB8AC3E}">
        <p14:creationId xmlns:p14="http://schemas.microsoft.com/office/powerpoint/2010/main" val="23326993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latin typeface="Times New Roman" panose="02020603050405020304" pitchFamily="18" charset="0"/>
                <a:cs typeface="Times New Roman" panose="02020603050405020304" pitchFamily="18" charset="0"/>
              </a:rPr>
              <a:t>2020 EXPENDITURE ANALYSIS</a:t>
            </a: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8650" y="1219200"/>
            <a:ext cx="7886700" cy="4957763"/>
          </a:xfrm>
        </p:spPr>
        <p:txBody>
          <a:bodyPr>
            <a:normAutofit/>
          </a:bodyPr>
          <a:lstStyle/>
          <a:p>
            <a:pPr marL="0" indent="0">
              <a:buNone/>
            </a:pPr>
            <a:r>
              <a:rPr lang="en-US" sz="1800" b="1" dirty="0"/>
              <a:t> </a:t>
            </a:r>
            <a:endParaRPr lang="en-US" sz="1800" dirty="0"/>
          </a:p>
          <a:p>
            <a:r>
              <a:rPr lang="en-GB" sz="1800" b="1" dirty="0">
                <a:latin typeface="Times New Roman" panose="02020603050405020304" pitchFamily="18" charset="0"/>
                <a:cs typeface="Times New Roman" panose="02020603050405020304" pitchFamily="18" charset="0"/>
              </a:rPr>
              <a:t>6.3 COMPENSATION OF EMPLOYEES</a:t>
            </a:r>
            <a:endParaRPr lang="en-US" sz="1800" b="1" dirty="0">
              <a:latin typeface="Times New Roman" panose="02020603050405020304" pitchFamily="18" charset="0"/>
              <a:cs typeface="Times New Roman" panose="02020603050405020304" pitchFamily="18" charset="0"/>
            </a:endParaRPr>
          </a:p>
          <a:p>
            <a:r>
              <a:rPr lang="en-US" sz="1800" dirty="0" smtClean="0">
                <a:latin typeface="Times New Roman" panose="02020603050405020304" pitchFamily="18" charset="0"/>
                <a:cs typeface="Times New Roman" panose="02020603050405020304" pitchFamily="18" charset="0"/>
              </a:rPr>
              <a:t>The District’s  </a:t>
            </a:r>
            <a:r>
              <a:rPr lang="en-US" sz="1800" dirty="0">
                <a:latin typeface="Times New Roman" panose="02020603050405020304" pitchFamily="18" charset="0"/>
                <a:cs typeface="Times New Roman" panose="02020603050405020304" pitchFamily="18" charset="0"/>
              </a:rPr>
              <a:t>performance was </a:t>
            </a:r>
            <a:r>
              <a:rPr lang="en-US" sz="1800" dirty="0" smtClean="0">
                <a:latin typeface="Times New Roman" panose="02020603050405020304" pitchFamily="18" charset="0"/>
                <a:cs typeface="Times New Roman" panose="02020603050405020304" pitchFamily="18" charset="0"/>
              </a:rPr>
              <a:t>53.5% </a:t>
            </a:r>
            <a:r>
              <a:rPr lang="en-US" sz="1800" dirty="0">
                <a:latin typeface="Times New Roman" panose="02020603050405020304" pitchFamily="18" charset="0"/>
                <a:cs typeface="Times New Roman" panose="02020603050405020304" pitchFamily="18" charset="0"/>
              </a:rPr>
              <a:t>of the total budget </a:t>
            </a:r>
            <a:r>
              <a:rPr lang="en-US" sz="1800" dirty="0" smtClean="0">
                <a:latin typeface="Times New Roman" panose="02020603050405020304" pitchFamily="18" charset="0"/>
                <a:cs typeface="Times New Roman" panose="02020603050405020304" pitchFamily="18" charset="0"/>
              </a:rPr>
              <a:t>of </a:t>
            </a:r>
            <a:r>
              <a:rPr lang="en-US" sz="1800" dirty="0">
                <a:latin typeface="Times New Roman" panose="02020603050405020304" pitchFamily="18" charset="0"/>
                <a:cs typeface="Times New Roman" panose="02020603050405020304" pitchFamily="18" charset="0"/>
              </a:rPr>
              <a:t>compensation. It must </a:t>
            </a:r>
            <a:r>
              <a:rPr lang="en-US" sz="1800" dirty="0" smtClean="0">
                <a:latin typeface="Times New Roman" panose="02020603050405020304" pitchFamily="18" charset="0"/>
                <a:cs typeface="Times New Roman" panose="02020603050405020304" pitchFamily="18" charset="0"/>
              </a:rPr>
              <a:t>again </a:t>
            </a:r>
            <a:r>
              <a:rPr lang="en-US" sz="1800" dirty="0">
                <a:latin typeface="Times New Roman" panose="02020603050405020304" pitchFamily="18" charset="0"/>
                <a:cs typeface="Times New Roman" panose="02020603050405020304" pitchFamily="18" charset="0"/>
              </a:rPr>
              <a:t>be noted that the Assembly does not have direct control over this expenditure</a:t>
            </a:r>
            <a:r>
              <a:rPr lang="en-US" sz="1800" dirty="0" smtClean="0">
                <a:latin typeface="Times New Roman" panose="02020603050405020304" pitchFamily="18" charset="0"/>
                <a:cs typeface="Times New Roman" panose="02020603050405020304" pitchFamily="18" charset="0"/>
              </a:rPr>
              <a:t>.</a:t>
            </a:r>
          </a:p>
          <a:p>
            <a:endParaRPr lang="en-US" sz="1800" dirty="0">
              <a:latin typeface="Times New Roman" panose="02020603050405020304" pitchFamily="18" charset="0"/>
              <a:cs typeface="Times New Roman" panose="02020603050405020304" pitchFamily="18" charset="0"/>
            </a:endParaRPr>
          </a:p>
          <a:p>
            <a:r>
              <a:rPr lang="en-GB" sz="1800" b="1" dirty="0">
                <a:latin typeface="Times New Roman" panose="02020603050405020304" pitchFamily="18" charset="0"/>
                <a:cs typeface="Times New Roman" panose="02020603050405020304" pitchFamily="18" charset="0"/>
              </a:rPr>
              <a:t>6.4 GOODS AND SERVICES</a:t>
            </a:r>
            <a:endParaRPr lang="en-US" sz="1800" b="1"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The expenditure was within the budget limit and it performed at </a:t>
            </a:r>
            <a:r>
              <a:rPr lang="en-US" sz="1800" dirty="0" smtClean="0">
                <a:latin typeface="Times New Roman" panose="02020603050405020304" pitchFamily="18" charset="0"/>
                <a:cs typeface="Times New Roman" panose="02020603050405020304" pitchFamily="18" charset="0"/>
              </a:rPr>
              <a:t>57.9% </a:t>
            </a:r>
            <a:r>
              <a:rPr lang="en-US" sz="1800" dirty="0">
                <a:latin typeface="Times New Roman" panose="02020603050405020304" pitchFamily="18" charset="0"/>
                <a:cs typeface="Times New Roman" panose="02020603050405020304" pitchFamily="18" charset="0"/>
              </a:rPr>
              <a:t>which is </a:t>
            </a:r>
            <a:r>
              <a:rPr lang="en-US" sz="1800" dirty="0" smtClean="0">
                <a:latin typeface="Times New Roman" panose="02020603050405020304" pitchFamily="18" charset="0"/>
                <a:cs typeface="Times New Roman" panose="02020603050405020304" pitchFamily="18" charset="0"/>
              </a:rPr>
              <a:t>averagely good though the District expected more release </a:t>
            </a:r>
            <a:r>
              <a:rPr lang="en-US" sz="1800" dirty="0">
                <a:latin typeface="Times New Roman" panose="02020603050405020304" pitchFamily="18" charset="0"/>
                <a:cs typeface="Times New Roman" panose="02020603050405020304" pitchFamily="18" charset="0"/>
              </a:rPr>
              <a:t>of funds by the central government. The Assembly may have to step-up its IGF mobilization effort in order to procure more goods and services</a:t>
            </a:r>
            <a:r>
              <a:rPr lang="en-US" sz="1800" dirty="0" smtClean="0">
                <a:latin typeface="Times New Roman" panose="02020603050405020304" pitchFamily="18" charset="0"/>
                <a:cs typeface="Times New Roman" panose="02020603050405020304" pitchFamily="18" charset="0"/>
              </a:rPr>
              <a:t>.</a:t>
            </a:r>
          </a:p>
          <a:p>
            <a:endParaRPr lang="en-US" sz="1800" dirty="0">
              <a:latin typeface="Times New Roman" panose="02020603050405020304" pitchFamily="18" charset="0"/>
              <a:cs typeface="Times New Roman" panose="02020603050405020304" pitchFamily="18" charset="0"/>
            </a:endParaRPr>
          </a:p>
          <a:p>
            <a:r>
              <a:rPr lang="en-US" sz="1800" b="1" dirty="0">
                <a:latin typeface="Times New Roman" panose="02020603050405020304" pitchFamily="18" charset="0"/>
                <a:cs typeface="Times New Roman" panose="02020603050405020304" pitchFamily="18" charset="0"/>
              </a:rPr>
              <a:t>6.4 ASSETS</a:t>
            </a:r>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Expenditure on capital assets performed </a:t>
            </a:r>
            <a:r>
              <a:rPr lang="en-US" sz="1800" dirty="0" smtClean="0">
                <a:latin typeface="Times New Roman" panose="02020603050405020304" pitchFamily="18" charset="0"/>
                <a:cs typeface="Times New Roman" panose="02020603050405020304" pitchFamily="18" charset="0"/>
              </a:rPr>
              <a:t>19.1% </a:t>
            </a:r>
            <a:r>
              <a:rPr lang="en-US" sz="1800" dirty="0">
                <a:latin typeface="Times New Roman" panose="02020603050405020304" pitchFamily="18" charset="0"/>
                <a:cs typeface="Times New Roman" panose="02020603050405020304" pitchFamily="18" charset="0"/>
              </a:rPr>
              <a:t>of the total grants budget. Those funds were used in development projects in the </a:t>
            </a:r>
            <a:r>
              <a:rPr lang="en-US" sz="1800" dirty="0" smtClean="0">
                <a:latin typeface="Times New Roman" panose="02020603050405020304" pitchFamily="18" charset="0"/>
                <a:cs typeface="Times New Roman" panose="02020603050405020304" pitchFamily="18" charset="0"/>
              </a:rPr>
              <a:t>District.</a:t>
            </a:r>
            <a:endParaRPr lang="en-US" sz="1800" dirty="0">
              <a:latin typeface="Times New Roman" panose="02020603050405020304" pitchFamily="18" charset="0"/>
              <a:cs typeface="Times New Roman" panose="02020603050405020304" pitchFamily="18" charset="0"/>
            </a:endParaRPr>
          </a:p>
          <a:p>
            <a:endParaRPr lang="en-US" sz="1800" dirty="0"/>
          </a:p>
        </p:txBody>
      </p:sp>
      <p:sp>
        <p:nvSpPr>
          <p:cNvPr id="4" name="Slide Number Placeholder 3"/>
          <p:cNvSpPr>
            <a:spLocks noGrp="1"/>
          </p:cNvSpPr>
          <p:nvPr>
            <p:ph type="sldNum" sz="quarter" idx="12"/>
          </p:nvPr>
        </p:nvSpPr>
        <p:spPr/>
        <p:txBody>
          <a:bodyPr/>
          <a:lstStyle/>
          <a:p>
            <a:fld id="{571CD3C2-A472-4BA3-88D7-833F7D0C5725}" type="slidenum">
              <a:rPr lang="en-US" smtClean="0"/>
              <a:t>17</a:t>
            </a:fld>
            <a:endParaRPr lang="en-US"/>
          </a:p>
        </p:txBody>
      </p:sp>
    </p:spTree>
    <p:extLst>
      <p:ext uri="{BB962C8B-B14F-4D97-AF65-F5344CB8AC3E}">
        <p14:creationId xmlns:p14="http://schemas.microsoft.com/office/powerpoint/2010/main" val="40149460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anose="02020603050405020304" pitchFamily="18" charset="0"/>
                <a:cs typeface="Times New Roman" panose="02020603050405020304" pitchFamily="18" charset="0"/>
              </a:rPr>
              <a:t>KEY ACHIEVEMENTS (2020)</a:t>
            </a:r>
            <a:endParaRPr lang="en-US"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8650" y="1524000"/>
            <a:ext cx="7886700" cy="4652963"/>
          </a:xfrm>
        </p:spPr>
        <p:txBody>
          <a:bodyPr>
            <a:normAutofit lnSpcReduction="10000"/>
          </a:bodyPr>
          <a:lstStyle/>
          <a:p>
            <a:pPr algn="just">
              <a:buFont typeface="Wingdings" panose="05000000000000000000" pitchFamily="2" charset="2"/>
              <a:buChar char="q"/>
            </a:pPr>
            <a:r>
              <a:rPr lang="en-US" sz="1900" dirty="0" smtClean="0">
                <a:latin typeface="Times New Roman" panose="02020603050405020304" pitchFamily="18" charset="0"/>
                <a:cs typeface="Times New Roman" panose="02020603050405020304" pitchFamily="18" charset="0"/>
              </a:rPr>
              <a:t>Constructed Information Communication Technology </a:t>
            </a:r>
            <a:r>
              <a:rPr lang="en-US" sz="1900" dirty="0">
                <a:latin typeface="Times New Roman" panose="02020603050405020304" pitchFamily="18" charset="0"/>
                <a:cs typeface="Times New Roman" panose="02020603050405020304" pitchFamily="18" charset="0"/>
              </a:rPr>
              <a:t>C</a:t>
            </a:r>
            <a:r>
              <a:rPr lang="en-US" sz="1900" dirty="0" smtClean="0">
                <a:latin typeface="Times New Roman" panose="02020603050405020304" pitchFamily="18" charset="0"/>
                <a:cs typeface="Times New Roman" panose="02020603050405020304" pitchFamily="18" charset="0"/>
              </a:rPr>
              <a:t>entre (ICT) at Mfranta</a:t>
            </a:r>
          </a:p>
          <a:p>
            <a:pPr algn="just">
              <a:buFont typeface="Wingdings" panose="05000000000000000000" pitchFamily="2" charset="2"/>
              <a:buChar char="q"/>
            </a:pPr>
            <a:r>
              <a:rPr lang="en-US" sz="1900" dirty="0" smtClean="0">
                <a:latin typeface="Times New Roman" panose="02020603050405020304" pitchFamily="18" charset="0"/>
                <a:cs typeface="Times New Roman" panose="02020603050405020304" pitchFamily="18" charset="0"/>
              </a:rPr>
              <a:t>Drilled and constructed 3No. Boreholes at Ayibontey Akukrom, Aziaka and Kwame Takyi</a:t>
            </a:r>
          </a:p>
          <a:p>
            <a:pPr algn="just">
              <a:buFont typeface="Wingdings" panose="05000000000000000000" pitchFamily="2" charset="2"/>
              <a:buChar char="q"/>
            </a:pPr>
            <a:r>
              <a:rPr lang="en-US" sz="1900" dirty="0" smtClean="0">
                <a:latin typeface="Times New Roman" panose="02020603050405020304" pitchFamily="18" charset="0"/>
                <a:cs typeface="Times New Roman" panose="02020603050405020304" pitchFamily="18" charset="0"/>
              </a:rPr>
              <a:t>Constructed 1No. CHPs Compound with mechanized borehole, 10,000 liters Polytank and 2 Single Rooms for </a:t>
            </a:r>
            <a:r>
              <a:rPr lang="en-US" sz="1900" dirty="0">
                <a:latin typeface="Times New Roman" panose="02020603050405020304" pitchFamily="18" charset="0"/>
                <a:cs typeface="Times New Roman" panose="02020603050405020304" pitchFamily="18" charset="0"/>
              </a:rPr>
              <a:t>H</a:t>
            </a:r>
            <a:r>
              <a:rPr lang="en-US" sz="1900" dirty="0" smtClean="0">
                <a:latin typeface="Times New Roman" panose="02020603050405020304" pitchFamily="18" charset="0"/>
                <a:cs typeface="Times New Roman" panose="02020603050405020304" pitchFamily="18" charset="0"/>
              </a:rPr>
              <a:t>ealth Assistants at Bepoase</a:t>
            </a:r>
          </a:p>
          <a:p>
            <a:pPr algn="just">
              <a:buFont typeface="Wingdings" panose="05000000000000000000" pitchFamily="2" charset="2"/>
              <a:buChar char="q"/>
            </a:pPr>
            <a:r>
              <a:rPr lang="en-US" sz="1900" dirty="0" smtClean="0">
                <a:latin typeface="Times New Roman" panose="02020603050405020304" pitchFamily="18" charset="0"/>
                <a:cs typeface="Times New Roman" panose="02020603050405020304" pitchFamily="18" charset="0"/>
              </a:rPr>
              <a:t>Constructed 1N0. 3-Units Classroom Block with Staff Common Room and Store at </a:t>
            </a:r>
            <a:r>
              <a:rPr lang="en-US" sz="1900" dirty="0" err="1" smtClean="0">
                <a:latin typeface="Times New Roman" panose="02020603050405020304" pitchFamily="18" charset="0"/>
                <a:cs typeface="Times New Roman" panose="02020603050405020304" pitchFamily="18" charset="0"/>
              </a:rPr>
              <a:t>Otoase</a:t>
            </a:r>
            <a:endParaRPr lang="en-US" sz="1900" dirty="0" smtClean="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Assisted 100 informal SMEs to apply for the COVID-19 Alleviation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(CAP) Stimulus Package Fund.</a:t>
            </a:r>
          </a:p>
          <a:p>
            <a:pPr lvl="0" algn="just">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Trained 2 women Enterprise Groups with a total membership of 50 members on entrepreneurship, book keeping and group dynamics at </a:t>
            </a:r>
            <a:r>
              <a:rPr lang="en-US" sz="2000" dirty="0" err="1">
                <a:latin typeface="Times New Roman" panose="02020603050405020304" pitchFamily="18" charset="0"/>
                <a:cs typeface="Times New Roman" panose="02020603050405020304" pitchFamily="18" charset="0"/>
              </a:rPr>
              <a:t>Amanse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Aboabo</a:t>
            </a:r>
            <a:r>
              <a:rPr lang="en-US" sz="2000" dirty="0">
                <a:latin typeface="Times New Roman" panose="02020603050405020304" pitchFamily="18" charset="0"/>
                <a:cs typeface="Times New Roman" panose="02020603050405020304" pitchFamily="18" charset="0"/>
              </a:rPr>
              <a:t>.</a:t>
            </a:r>
          </a:p>
          <a:p>
            <a:pPr lvl="0" algn="just">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Conducted training on Village </a:t>
            </a:r>
            <a:r>
              <a:rPr lang="en-US" sz="2000" dirty="0" smtClean="0">
                <a:latin typeface="Times New Roman" panose="02020603050405020304" pitchFamily="18" charset="0"/>
                <a:cs typeface="Times New Roman" panose="02020603050405020304" pitchFamily="18" charset="0"/>
              </a:rPr>
              <a:t>saving </a:t>
            </a:r>
            <a:r>
              <a:rPr lang="en-US" sz="2000" dirty="0">
                <a:latin typeface="Times New Roman" panose="02020603050405020304" pitchFamily="18" charset="0"/>
                <a:cs typeface="Times New Roman" panose="02020603050405020304" pitchFamily="18" charset="0"/>
              </a:rPr>
              <a:t>and loans operations for four informal saving groups with a total membership of 120 at </a:t>
            </a:r>
            <a:r>
              <a:rPr lang="en-US" sz="2000" dirty="0" err="1">
                <a:latin typeface="Times New Roman" panose="02020603050405020304" pitchFamily="18" charset="0"/>
                <a:cs typeface="Times New Roman" panose="02020603050405020304" pitchFamily="18" charset="0"/>
              </a:rPr>
              <a:t>Amanase</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Boasi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Sibi</a:t>
            </a:r>
            <a:r>
              <a:rPr lang="en-US" sz="2000" dirty="0">
                <a:latin typeface="Times New Roman" panose="02020603050405020304" pitchFamily="18" charset="0"/>
                <a:cs typeface="Times New Roman" panose="02020603050405020304" pitchFamily="18" charset="0"/>
              </a:rPr>
              <a:t>.</a:t>
            </a:r>
          </a:p>
          <a:p>
            <a:pPr marL="0" indent="0">
              <a:buNone/>
            </a:pPr>
            <a:endParaRPr lang="en-US" sz="19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1CD3C2-A472-4BA3-88D7-833F7D0C5725}" type="slidenum">
              <a:rPr lang="en-US" smtClean="0"/>
              <a:t>18</a:t>
            </a:fld>
            <a:endParaRPr lang="en-US"/>
          </a:p>
        </p:txBody>
      </p:sp>
    </p:spTree>
    <p:extLst>
      <p:ext uri="{BB962C8B-B14F-4D97-AF65-F5344CB8AC3E}">
        <p14:creationId xmlns:p14="http://schemas.microsoft.com/office/powerpoint/2010/main" val="25332605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54074"/>
          </a:xfrm>
        </p:spPr>
        <p:txBody>
          <a:bodyPr>
            <a:normAutofit fontScale="90000"/>
          </a:bodyPr>
          <a:lstStyle/>
          <a:p>
            <a:r>
              <a:rPr lang="en-US" b="1" dirty="0">
                <a:latin typeface="Times New Roman" panose="02020603050405020304" pitchFamily="18" charset="0"/>
                <a:cs typeface="Times New Roman" panose="02020603050405020304" pitchFamily="18" charset="0"/>
              </a:rPr>
              <a:t>2020 KEY ACHIEVEMENTS CONT’D</a:t>
            </a:r>
            <a:r>
              <a:rPr lang="en-US" dirty="0"/>
              <a:t/>
            </a:r>
            <a:br>
              <a:rPr lang="en-US" dirty="0"/>
            </a:br>
            <a:endParaRPr lang="en-US" dirty="0"/>
          </a:p>
        </p:txBody>
      </p:sp>
      <p:sp>
        <p:nvSpPr>
          <p:cNvPr id="3" name="Content Placeholder 2"/>
          <p:cNvSpPr>
            <a:spLocks noGrp="1"/>
          </p:cNvSpPr>
          <p:nvPr>
            <p:ph idx="1"/>
          </p:nvPr>
        </p:nvSpPr>
        <p:spPr>
          <a:xfrm>
            <a:off x="228600" y="1219200"/>
            <a:ext cx="8610600" cy="5137151"/>
          </a:xfrm>
        </p:spPr>
        <p:txBody>
          <a:bodyPr>
            <a:normAutofit/>
          </a:bodyPr>
          <a:lstStyle/>
          <a:p>
            <a:pPr lvl="0" algn="just">
              <a:buFont typeface="Wingdings" panose="05000000000000000000" pitchFamily="2" charset="2"/>
              <a:buChar char="q"/>
            </a:pPr>
            <a:r>
              <a:rPr lang="en-US" dirty="0" smtClean="0">
                <a:latin typeface="Times New Roman" panose="02020603050405020304" pitchFamily="18" charset="0"/>
                <a:cs typeface="Times New Roman" panose="02020603050405020304" pitchFamily="18" charset="0"/>
              </a:rPr>
              <a:t>Disbursed </a:t>
            </a:r>
            <a:r>
              <a:rPr lang="en-US" dirty="0">
                <a:latin typeface="Times New Roman" panose="02020603050405020304" pitchFamily="18" charset="0"/>
                <a:cs typeface="Times New Roman" panose="02020603050405020304" pitchFamily="18" charset="0"/>
              </a:rPr>
              <a:t>funds to 317 PWDs i.e. education support, business Tools and business Start- up.</a:t>
            </a:r>
          </a:p>
          <a:p>
            <a:pPr lvl="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Registered 17 Orphans and Vulnerable Children (OVCs) on NHIS.</a:t>
            </a:r>
          </a:p>
          <a:p>
            <a:pPr lvl="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Trained 10 FBOs in extension services.</a:t>
            </a:r>
          </a:p>
          <a:p>
            <a:pPr lvl="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Improved Technology demonstrations were organized for seven Farmer Groups.</a:t>
            </a:r>
          </a:p>
          <a:p>
            <a:pPr lvl="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 District led by NADMO educated 3 Communities on observing social distancing protocols to prevent COVID-19.</a:t>
            </a:r>
          </a:p>
          <a:p>
            <a:pPr lvl="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2,400 Nose </a:t>
            </a:r>
            <a:r>
              <a:rPr lang="en-US" dirty="0" smtClean="0">
                <a:latin typeface="Times New Roman" panose="02020603050405020304" pitchFamily="18" charset="0"/>
                <a:cs typeface="Times New Roman" panose="02020603050405020304" pitchFamily="18" charset="0"/>
              </a:rPr>
              <a:t>Marks and Hand </a:t>
            </a:r>
            <a:r>
              <a:rPr lang="en-US" dirty="0">
                <a:latin typeface="Times New Roman" panose="02020603050405020304" pitchFamily="18" charset="0"/>
                <a:cs typeface="Times New Roman" panose="02020603050405020304" pitchFamily="18" charset="0"/>
              </a:rPr>
              <a:t>S</a:t>
            </a:r>
            <a:r>
              <a:rPr lang="en-US" dirty="0" smtClean="0">
                <a:latin typeface="Times New Roman" panose="02020603050405020304" pitchFamily="18" charset="0"/>
                <a:cs typeface="Times New Roman" panose="02020603050405020304" pitchFamily="18" charset="0"/>
              </a:rPr>
              <a:t>anitizers were procured and distributed </a:t>
            </a:r>
            <a:r>
              <a:rPr lang="en-US" dirty="0">
                <a:latin typeface="Times New Roman" panose="02020603050405020304" pitchFamily="18" charset="0"/>
                <a:cs typeface="Times New Roman" panose="02020603050405020304" pitchFamily="18" charset="0"/>
              </a:rPr>
              <a:t>to residents in the district to prevent the spread of COVID-19.</a:t>
            </a:r>
          </a:p>
          <a:p>
            <a:pPr lvl="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200 Veronica Buckets and Sanitary items were procured for distribution at market centers and Educational institutions.</a:t>
            </a:r>
          </a:p>
          <a:p>
            <a:endParaRPr lang="en-US" dirty="0"/>
          </a:p>
        </p:txBody>
      </p:sp>
      <p:sp>
        <p:nvSpPr>
          <p:cNvPr id="4" name="Slide Number Placeholder 3"/>
          <p:cNvSpPr>
            <a:spLocks noGrp="1"/>
          </p:cNvSpPr>
          <p:nvPr>
            <p:ph type="sldNum" sz="quarter" idx="12"/>
          </p:nvPr>
        </p:nvSpPr>
        <p:spPr/>
        <p:txBody>
          <a:bodyPr/>
          <a:lstStyle/>
          <a:p>
            <a:fld id="{571CD3C2-A472-4BA3-88D7-833F7D0C5725}" type="slidenum">
              <a:rPr lang="en-US" smtClean="0"/>
              <a:t>19</a:t>
            </a:fld>
            <a:endParaRPr lang="en-US"/>
          </a:p>
        </p:txBody>
      </p:sp>
    </p:spTree>
    <p:extLst>
      <p:ext uri="{BB962C8B-B14F-4D97-AF65-F5344CB8AC3E}">
        <p14:creationId xmlns:p14="http://schemas.microsoft.com/office/powerpoint/2010/main" val="12291524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9600" cy="715962"/>
          </a:xfrm>
        </p:spPr>
        <p:txBody>
          <a:bodyPr/>
          <a:lstStyle/>
          <a:p>
            <a:r>
              <a:rPr lang="en-US" sz="2600" b="1" dirty="0">
                <a:solidFill>
                  <a:prstClr val="black"/>
                </a:solidFill>
                <a:latin typeface="Times New Roman" panose="02020603050405020304" pitchFamily="18" charset="0"/>
                <a:cs typeface="Times New Roman" panose="02020603050405020304" pitchFamily="18" charset="0"/>
              </a:rPr>
              <a:t>Policy Outcome Indicators and Targets</a:t>
            </a:r>
            <a:endParaRPr lang="en-US"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solidFill>
                  <a:prstClr val="black">
                    <a:tint val="75000"/>
                  </a:prstClr>
                </a:solidFill>
              </a:rPr>
              <a:pPr/>
              <a:t>20</a:t>
            </a:fld>
            <a:endParaRPr lang="en-US">
              <a:solidFill>
                <a:prstClr val="black">
                  <a:tint val="75000"/>
                </a:prst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919022695"/>
              </p:ext>
            </p:extLst>
          </p:nvPr>
        </p:nvGraphicFramePr>
        <p:xfrm>
          <a:off x="152403" y="762000"/>
          <a:ext cx="8839196" cy="5516880"/>
        </p:xfrm>
        <a:graphic>
          <a:graphicData uri="http://schemas.openxmlformats.org/drawingml/2006/table">
            <a:tbl>
              <a:tblPr firstRow="1" firstCol="1" bandRow="1"/>
              <a:tblGrid>
                <a:gridCol w="2209797"/>
                <a:gridCol w="1905000"/>
                <a:gridCol w="918210"/>
                <a:gridCol w="758109"/>
                <a:gridCol w="1516218"/>
                <a:gridCol w="1531862"/>
              </a:tblGrid>
              <a:tr h="304800">
                <a:tc rowSpan="2">
                  <a:txBody>
                    <a:bodyPr/>
                    <a:lstStyle/>
                    <a:p>
                      <a:pPr marL="0" marR="0" algn="l">
                        <a:lnSpc>
                          <a:spcPct val="100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l">
                        <a:lnSpc>
                          <a:spcPct val="100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00000"/>
                        </a:lnSpc>
                        <a:spcBef>
                          <a:spcPts val="0"/>
                        </a:spcBef>
                        <a:spcAft>
                          <a:spcPts val="0"/>
                        </a:spcAft>
                      </a:pPr>
                      <a:r>
                        <a:rPr lang="en-GB" sz="1800" b="1">
                          <a:effectLst/>
                          <a:latin typeface="Times New Roman" panose="02020603050405020304" pitchFamily="18" charset="0"/>
                          <a:ea typeface="Calibri" panose="020F0502020204030204" pitchFamily="34" charset="0"/>
                          <a:cs typeface="Times New Roman" panose="02020603050405020304" pitchFamily="18" charset="0"/>
                        </a:rPr>
                        <a:t>Baseline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00000"/>
                        </a:lnSpc>
                        <a:spcBef>
                          <a:spcPts val="0"/>
                        </a:spcBef>
                        <a:spcAft>
                          <a:spcPts val="0"/>
                        </a:spcAft>
                      </a:pPr>
                      <a:r>
                        <a:rPr lang="en-US" sz="18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r>
                        <a:rPr lang="en-US"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Performance</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15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9895">
                <a:tc vMerge="1">
                  <a:txBody>
                    <a:bodyPr/>
                    <a:lstStyle/>
                    <a:p>
                      <a:endParaRPr lang="en-US"/>
                    </a:p>
                  </a:txBody>
                  <a:tcPr/>
                </a:tc>
                <a:tc vMerge="1">
                  <a:txBody>
                    <a:bodyPr/>
                    <a:lstStyle/>
                    <a:p>
                      <a:endParaRPr lang="en-US"/>
                    </a:p>
                  </a:txBody>
                  <a:tcPr/>
                </a:tc>
                <a:tc>
                  <a:txBody>
                    <a:bodyPr/>
                    <a:lstStyle/>
                    <a:p>
                      <a:pPr marL="0" marR="0" algn="ctr">
                        <a:lnSpc>
                          <a:spcPct val="100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2019</a:t>
                      </a:r>
                    </a:p>
                    <a:p>
                      <a:pPr marL="0" marR="0" algn="ctr">
                        <a:lnSpc>
                          <a:spcPct val="100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Value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0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r>
                        <a:rPr lang="en-GB"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For the Year </a:t>
                      </a:r>
                    </a:p>
                    <a:p>
                      <a:pPr marL="0" marR="0" algn="ctr">
                        <a:lnSpc>
                          <a:spcPct val="100000"/>
                        </a:lnSpc>
                        <a:spcBef>
                          <a:spcPts val="0"/>
                        </a:spcBef>
                        <a:spcAft>
                          <a:spcPts val="0"/>
                        </a:spcAft>
                      </a:pPr>
                      <a:r>
                        <a:rPr lang="en-GB"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8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r>
                        <a:rPr lang="en-US"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as at Aug.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30935">
                <a:tc>
                  <a:txBody>
                    <a:bodyPr/>
                    <a:lstStyle/>
                    <a:p>
                      <a:pPr marL="0" marR="0" lvl="0" indent="0" algn="l" defTabSz="914400" rtl="0" eaLnBrk="1" fontAlgn="auto" latinLnBrk="0" hangingPunct="1">
                        <a:lnSpc>
                          <a:spcPct val="100000"/>
                        </a:lnSpc>
                        <a:spcBef>
                          <a:spcPts val="0"/>
                        </a:spcBef>
                        <a:spcAft>
                          <a:spcPts val="100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Enhanced capacity to mitigate and adapt to Climate Change and Disaster</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of public education and sensitization on disaster preparedness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7535">
                <a:tc>
                  <a:txBody>
                    <a:bodyPr/>
                    <a:lstStyle/>
                    <a:p>
                      <a:pPr marL="0" marR="0" algn="l">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Improved Access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to extension </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services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of field/home visits </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conducted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US" sz="1800" b="0" dirty="0" smtClean="0">
                          <a:effectLst/>
                          <a:latin typeface="Times New Roman" panose="02020603050405020304" pitchFamily="18" charset="0"/>
                          <a:ea typeface="Calibri" panose="020F0502020204030204" pitchFamily="34" charset="0"/>
                          <a:cs typeface="Times New Roman" panose="02020603050405020304" pitchFamily="18" charset="0"/>
                        </a:rPr>
                        <a:t>30</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US" sz="1800" b="0" dirty="0" smtClean="0">
                          <a:effectLst/>
                          <a:latin typeface="Times New Roman" panose="02020603050405020304" pitchFamily="18" charset="0"/>
                          <a:ea typeface="Calibri" panose="020F0502020204030204" pitchFamily="34" charset="0"/>
                          <a:cs typeface="Times New Roman" panose="02020603050405020304" pitchFamily="18" charset="0"/>
                        </a:rPr>
                        <a:t>16</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0">
                <a:tc>
                  <a:txBody>
                    <a:bodyPr/>
                    <a:lstStyle/>
                    <a:p>
                      <a:pPr marL="0" marR="0" algn="l">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Improved access to health care delivery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permanent CHP  </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Compounds constructed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US" sz="1800" b="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US" sz="1800" b="0" dirty="0" smtClean="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3811">
                <a:tc>
                  <a:txBody>
                    <a:bodyPr/>
                    <a:lstStyle/>
                    <a:p>
                      <a:pPr marL="0" marR="0" algn="l">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Improved</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p</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articipation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district level planning and budgeting improved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00000"/>
                        </a:lnSpc>
                        <a:spcBef>
                          <a:spcPts val="0"/>
                        </a:spcBef>
                        <a:spcAft>
                          <a:spcPts val="10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Number of stakeholder consultations organised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US" sz="1800" b="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US" sz="1800" b="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563067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39762"/>
          </a:xfrm>
        </p:spPr>
        <p:txBody>
          <a:bodyPr/>
          <a:lstStyle/>
          <a:p>
            <a:r>
              <a:rPr lang="en-US" sz="2600" b="1" dirty="0">
                <a:solidFill>
                  <a:prstClr val="black"/>
                </a:solidFill>
                <a:latin typeface="Times New Roman" panose="02020603050405020304" pitchFamily="18" charset="0"/>
                <a:cs typeface="Times New Roman" panose="02020603050405020304" pitchFamily="18" charset="0"/>
              </a:rPr>
              <a:t>Policy Outcome Indicators and Targets</a:t>
            </a:r>
            <a:endParaRPr lang="en-US"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21</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939793607"/>
              </p:ext>
            </p:extLst>
          </p:nvPr>
        </p:nvGraphicFramePr>
        <p:xfrm>
          <a:off x="457200" y="563562"/>
          <a:ext cx="8458202" cy="5802114"/>
        </p:xfrm>
        <a:graphic>
          <a:graphicData uri="http://schemas.openxmlformats.org/drawingml/2006/table">
            <a:tbl>
              <a:tblPr firstRow="1" firstCol="1" bandRow="1"/>
              <a:tblGrid>
                <a:gridCol w="1981200"/>
                <a:gridCol w="1676400"/>
                <a:gridCol w="1219200"/>
                <a:gridCol w="1143000"/>
                <a:gridCol w="1219200"/>
                <a:gridCol w="1219202"/>
              </a:tblGrid>
              <a:tr h="330764">
                <a:tc rowSpan="2">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Baseline</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US" sz="1800" b="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Actual Performance</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15000"/>
                        </a:lnSpc>
                        <a:spcBef>
                          <a:spcPts val="0"/>
                        </a:spcBef>
                        <a:spcAft>
                          <a:spcPts val="0"/>
                        </a:spcAft>
                      </a:pPr>
                      <a:endPar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1526">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2019</a:t>
                      </a:r>
                    </a:p>
                    <a:p>
                      <a:pPr marL="0" marR="0" algn="ctr">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Value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r>
                        <a:rPr lang="en-GB"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For the Year</a:t>
                      </a:r>
                    </a:p>
                    <a:p>
                      <a:pPr marL="0" marR="0" algn="ctr">
                        <a:lnSpc>
                          <a:spcPct val="115000"/>
                        </a:lnSpc>
                        <a:spcBef>
                          <a:spcPts val="0"/>
                        </a:spcBef>
                        <a:spcAft>
                          <a:spcPts val="0"/>
                        </a:spcAft>
                      </a:pPr>
                      <a:r>
                        <a:rPr lang="en-GB"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r>
                        <a:rPr lang="en-GB"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as at Aug.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7149">
                <a:tc>
                  <a:txBody>
                    <a:bodyPr/>
                    <a:lstStyle/>
                    <a:p>
                      <a:pPr marL="0" marR="0" algn="l">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Increased</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access to Basic Education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Net Enrolment ratio</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78105" marR="0" algn="l">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KG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78105" marR="0" algn="l">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Primary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78105" marR="0" algn="l">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JHS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endParaRPr lang="en-GB"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100%</a:t>
                      </a:r>
                    </a:p>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100%</a:t>
                      </a:r>
                    </a:p>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50%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marR="0" algn="ctr">
                        <a:lnSpc>
                          <a:spcPct val="115000"/>
                        </a:lnSpc>
                        <a:spcBef>
                          <a:spcPts val="0"/>
                        </a:spcBef>
                        <a:spcAft>
                          <a:spcPts val="0"/>
                        </a:spcAft>
                      </a:pPr>
                      <a:endPar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marR="0" algn="ctr">
                        <a:lnSpc>
                          <a:spcPct val="15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58.0%</a:t>
                      </a:r>
                    </a:p>
                    <a:p>
                      <a:pPr marL="228600" marR="0" algn="ctr">
                        <a:lnSpc>
                          <a:spcPct val="15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82.8%</a:t>
                      </a:r>
                    </a:p>
                    <a:p>
                      <a:pPr marL="228600" marR="0" algn="ctr">
                        <a:lnSpc>
                          <a:spcPct val="15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37%</a:t>
                      </a: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100%</a:t>
                      </a:r>
                    </a:p>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100%</a:t>
                      </a:r>
                    </a:p>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N/A</a:t>
                      </a:r>
                    </a:p>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N/A</a:t>
                      </a:r>
                    </a:p>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N/A</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8200">
                <a:tc>
                  <a:txBody>
                    <a:bodyPr/>
                    <a:lstStyle/>
                    <a:p>
                      <a:pPr marL="0" marR="0" algn="l">
                        <a:lnSpc>
                          <a:spcPct val="115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Effective sub-structures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15000"/>
                        </a:lnSpc>
                        <a:spcBef>
                          <a:spcPts val="0"/>
                        </a:spcBef>
                        <a:spcAft>
                          <a:spcPts val="10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Number of functional area councils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3798">
                <a:tc>
                  <a:txBody>
                    <a:bodyPr/>
                    <a:lstStyle/>
                    <a:p>
                      <a:pPr marL="0" marR="0" algn="l">
                        <a:lnSpc>
                          <a:spcPct val="115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Increased internally Generated Fund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Amount</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IGF collected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465,476.00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416,924.57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498,850.00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285,716.03</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1526">
                <a:tc>
                  <a:txBody>
                    <a:bodyPr/>
                    <a:lstStyle/>
                    <a:p>
                      <a:pPr marL="0" marR="0" algn="l">
                        <a:lnSpc>
                          <a:spcPct val="115000"/>
                        </a:lnSpc>
                        <a:spcBef>
                          <a:spcPts val="0"/>
                        </a:spcBef>
                        <a:spcAft>
                          <a:spcPts val="10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Orderly development of Human Settlement promoted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15000"/>
                        </a:lnSpc>
                        <a:spcBef>
                          <a:spcPts val="0"/>
                        </a:spcBef>
                        <a:spcAft>
                          <a:spcPts val="10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No. of building plans approved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40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31</a:t>
                      </a:r>
                      <a:endParaRPr lang="en-GB"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19187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70607"/>
            <a:ext cx="8534400" cy="743793"/>
          </a:xfrm>
          <a:prstGeom prst="rect">
            <a:avLst/>
          </a:prstGeom>
        </p:spPr>
        <p:txBody>
          <a:bodyPr wrap="square">
            <a:spAutoFit/>
          </a:bodyPr>
          <a:lstStyle/>
          <a:p>
            <a:pPr algn="ctr">
              <a:spcBef>
                <a:spcPts val="2400"/>
              </a:spcBef>
            </a:pPr>
            <a:r>
              <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KEY PERFORMANCE INFORMATION FOR BUDGET PROGRAMMES</a:t>
            </a:r>
            <a:endParaRPr lang="en-US" sz="1100" dirty="0">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1000"/>
              </a:spcBef>
            </a:pPr>
            <a:r>
              <a:rPr lang="en-GB" sz="1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15.1MANAGEMENT AND ADMINISTRATION</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061540307"/>
              </p:ext>
            </p:extLst>
          </p:nvPr>
        </p:nvGraphicFramePr>
        <p:xfrm>
          <a:off x="152400" y="1170114"/>
          <a:ext cx="8686800" cy="4901652"/>
        </p:xfrm>
        <a:graphic>
          <a:graphicData uri="http://schemas.openxmlformats.org/drawingml/2006/table">
            <a:tbl>
              <a:tblPr firstRow="1" firstCol="1" bandRow="1"/>
              <a:tblGrid>
                <a:gridCol w="2517886"/>
                <a:gridCol w="2316460"/>
                <a:gridCol w="805723"/>
                <a:gridCol w="1034468"/>
                <a:gridCol w="980764"/>
                <a:gridCol w="1031499"/>
              </a:tblGrid>
              <a:tr h="299858">
                <a:tc rowSpan="2">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Main Outputs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Output Indicator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0"/>
                        </a:spcAft>
                      </a:pPr>
                      <a:r>
                        <a:rPr lang="en-US"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Past Years</a:t>
                      </a:r>
                      <a:endPar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pPr marL="0" marR="0" algn="l">
                        <a:lnSpc>
                          <a:spcPct val="107000"/>
                        </a:lnSpc>
                        <a:spcBef>
                          <a:spcPts val="0"/>
                        </a:spcBef>
                        <a:spcAft>
                          <a:spcPts val="800"/>
                        </a:spcAft>
                      </a:pP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1197028">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2019</a:t>
                      </a: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8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US"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US"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Target</a:t>
                      </a:r>
                      <a:endPar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2020</a:t>
                      </a: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r>
                        <a:rPr lang="en-GB"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(as at Aug.)</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899572">
                <a:tc>
                  <a:txBody>
                    <a:bodyPr/>
                    <a:lstStyle/>
                    <a:p>
                      <a:pPr marL="0" marR="0" algn="l">
                        <a:lnSpc>
                          <a:spcPct val="107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Consultative meeting with Business groups in the </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district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organized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7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of consultative meetings organized with report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4212">
                <a:tc>
                  <a:txBody>
                    <a:bodyPr/>
                    <a:lstStyle/>
                    <a:p>
                      <a:pPr marL="0" marR="0" algn="l">
                        <a:lnSpc>
                          <a:spcPct val="107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Public sensitised on the need to pay their levies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7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of sensitisation programmes organised.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99428">
                <a:tc>
                  <a:txBody>
                    <a:bodyPr/>
                    <a:lstStyle/>
                    <a:p>
                      <a:pPr marL="0" marR="0" algn="l">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Quarterly</a:t>
                      </a:r>
                      <a:r>
                        <a:rPr lang="en-GB"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General </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Assembly meeting, Executive, Sub-Committee, Zonal and Unit Committee  meetings organized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7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Number of meetings organized (minutes)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Slide Number Placeholder 3"/>
          <p:cNvSpPr>
            <a:spLocks noGrp="1"/>
          </p:cNvSpPr>
          <p:nvPr>
            <p:ph type="sldNum" sz="quarter" idx="12"/>
          </p:nvPr>
        </p:nvSpPr>
        <p:spPr/>
        <p:txBody>
          <a:bodyPr/>
          <a:lstStyle/>
          <a:p>
            <a:fld id="{571CD3C2-A472-4BA3-88D7-833F7D0C5725}" type="slidenum">
              <a:rPr lang="en-US" smtClean="0"/>
              <a:t>22</a:t>
            </a:fld>
            <a:endParaRPr lang="en-US"/>
          </a:p>
        </p:txBody>
      </p:sp>
    </p:spTree>
    <p:extLst>
      <p:ext uri="{BB962C8B-B14F-4D97-AF65-F5344CB8AC3E}">
        <p14:creationId xmlns:p14="http://schemas.microsoft.com/office/powerpoint/2010/main" val="30621298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3" y="228600"/>
            <a:ext cx="8229600" cy="519018"/>
          </a:xfrm>
        </p:spPr>
        <p:txBody>
          <a:bodyPr>
            <a:noAutofit/>
          </a:bodyPr>
          <a:lstStyle/>
          <a:p>
            <a:r>
              <a:rPr lang="en-US" sz="1800" b="1" dirty="0">
                <a:latin typeface="Times New Roman" panose="02020603050405020304" pitchFamily="18" charset="0"/>
                <a:cs typeface="Times New Roman" panose="02020603050405020304" pitchFamily="18" charset="0"/>
              </a:rPr>
              <a:t>KEY PERFORMANCE INFORMATION FOR BUDGET </a:t>
            </a:r>
            <a:r>
              <a:rPr lang="en-US" sz="1800" b="1" dirty="0" smtClean="0">
                <a:latin typeface="Times New Roman" panose="02020603050405020304" pitchFamily="18" charset="0"/>
                <a:cs typeface="Times New Roman" panose="02020603050405020304" pitchFamily="18" charset="0"/>
              </a:rPr>
              <a:t>PROGRAMMES</a:t>
            </a:r>
            <a:br>
              <a:rPr lang="en-US" sz="1800" b="1" dirty="0" smtClean="0">
                <a:latin typeface="Times New Roman" panose="02020603050405020304" pitchFamily="18" charset="0"/>
                <a:cs typeface="Times New Roman" panose="02020603050405020304" pitchFamily="18" charset="0"/>
              </a:rPr>
            </a:br>
            <a:r>
              <a:rPr lang="en-GB" altLang="en-US" sz="1800" b="1" dirty="0" bmk="_Toc491881971">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15.2 SOCIAL SERVICES DELIVERY</a:t>
            </a:r>
            <a:r>
              <a:rPr lang="en-US" altLang="en-US" sz="1800" b="1" dirty="0">
                <a:latin typeface="Times New Roman" panose="02020603050405020304" pitchFamily="18" charset="0"/>
                <a:ea typeface="Times New Roman" panose="02020603050405020304" pitchFamily="18" charset="0"/>
                <a:cs typeface="Times New Roman" panose="02020603050405020304" pitchFamily="18" charset="0"/>
              </a:rPr>
              <a:t/>
            </a:r>
            <a:br>
              <a:rPr lang="en-US" altLang="en-US" sz="1800" b="1" dirty="0">
                <a:latin typeface="Times New Roman" panose="02020603050405020304" pitchFamily="18" charset="0"/>
                <a:ea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23</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554894719"/>
              </p:ext>
            </p:extLst>
          </p:nvPr>
        </p:nvGraphicFramePr>
        <p:xfrm>
          <a:off x="285744" y="747618"/>
          <a:ext cx="8324855" cy="5686180"/>
        </p:xfrm>
        <a:graphic>
          <a:graphicData uri="http://schemas.openxmlformats.org/drawingml/2006/table">
            <a:tbl>
              <a:tblPr firstRow="1" firstCol="1" bandRow="1">
                <a:tableStyleId>{5940675A-B579-460E-94D1-54222C63F5DA}</a:tableStyleId>
              </a:tblPr>
              <a:tblGrid>
                <a:gridCol w="2340615"/>
                <a:gridCol w="1640840"/>
                <a:gridCol w="1158239"/>
                <a:gridCol w="1061721"/>
                <a:gridCol w="1158241"/>
                <a:gridCol w="965199"/>
              </a:tblGrid>
              <a:tr h="417276">
                <a:tc rowSpan="2">
                  <a:txBody>
                    <a:bodyPr/>
                    <a:lstStyle/>
                    <a:p>
                      <a:pPr marL="0" marR="0" algn="ctr">
                        <a:lnSpc>
                          <a:spcPct val="107000"/>
                        </a:lnSpc>
                        <a:spcBef>
                          <a:spcPts val="0"/>
                        </a:spcBef>
                        <a:spcAft>
                          <a:spcPts val="0"/>
                        </a:spcAft>
                      </a:pPr>
                      <a:r>
                        <a:rPr lang="en-GB" sz="1800" b="1" dirty="0">
                          <a:effectLst/>
                          <a:latin typeface="Times New Roman" panose="02020603050405020304" pitchFamily="18" charset="0"/>
                          <a:cs typeface="Times New Roman" panose="02020603050405020304" pitchFamily="18" charset="0"/>
                        </a:rPr>
                        <a:t>Main Outputs</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tc>
                <a:tc rowSpan="2">
                  <a:txBody>
                    <a:bodyPr/>
                    <a:lstStyle/>
                    <a:p>
                      <a:pPr marL="0" marR="0" algn="ctr">
                        <a:lnSpc>
                          <a:spcPct val="107000"/>
                        </a:lnSpc>
                        <a:spcBef>
                          <a:spcPts val="0"/>
                        </a:spcBef>
                        <a:spcAft>
                          <a:spcPts val="0"/>
                        </a:spcAft>
                      </a:pPr>
                      <a:r>
                        <a:rPr lang="en-GB" sz="1800" b="1" dirty="0">
                          <a:effectLst/>
                          <a:latin typeface="Times New Roman" panose="02020603050405020304" pitchFamily="18" charset="0"/>
                          <a:cs typeface="Times New Roman" panose="02020603050405020304" pitchFamily="18" charset="0"/>
                        </a:rPr>
                        <a:t>Output Indicator</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tc>
                <a:tc gridSpan="4">
                  <a:txBody>
                    <a:bodyPr/>
                    <a:lstStyle/>
                    <a:p>
                      <a:pPr marL="0" marR="0" algn="ctr">
                        <a:lnSpc>
                          <a:spcPct val="107000"/>
                        </a:lnSpc>
                        <a:spcBef>
                          <a:spcPts val="0"/>
                        </a:spcBef>
                        <a:spcAft>
                          <a:spcPts val="0"/>
                        </a:spcAft>
                      </a:pPr>
                      <a:r>
                        <a:rPr lang="en-GB" sz="1800" b="1" dirty="0">
                          <a:effectLst/>
                          <a:latin typeface="Times New Roman" panose="02020603050405020304" pitchFamily="18" charset="0"/>
                          <a:cs typeface="Times New Roman" panose="02020603050405020304" pitchFamily="18" charset="0"/>
                        </a:rPr>
                        <a:t>Past Years</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nchor="ctr"/>
                </a:tc>
                <a:tc hMerge="1">
                  <a:txBody>
                    <a:bodyPr/>
                    <a:lstStyle/>
                    <a:p>
                      <a:endParaRPr lang="en-US"/>
                    </a:p>
                  </a:txBody>
                  <a:tcPr/>
                </a:tc>
                <a:tc hMerge="1">
                  <a:txBody>
                    <a:bodyPr/>
                    <a:lstStyle/>
                    <a:p>
                      <a:pPr marL="0" marR="0" algn="ctr">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1251827">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r>
                        <a:rPr lang="en-GB" sz="1800" b="1" dirty="0" smtClean="0">
                          <a:effectLst/>
                          <a:latin typeface="Times New Roman" panose="02020603050405020304" pitchFamily="18" charset="0"/>
                          <a:cs typeface="Times New Roman" panose="02020603050405020304" pitchFamily="18" charset="0"/>
                        </a:rPr>
                        <a:t>2019</a:t>
                      </a:r>
                      <a:endParaRPr lang="en-US" sz="1800" b="1"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cs typeface="Times New Roman" panose="02020603050405020304" pitchFamily="18" charset="0"/>
                        </a:rPr>
                        <a:t>Target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nchor="ctr"/>
                </a:tc>
                <a:tc>
                  <a:txBody>
                    <a:bodyPr/>
                    <a:lstStyle/>
                    <a:p>
                      <a:pPr marL="0" marR="0" algn="ctr">
                        <a:lnSpc>
                          <a:spcPct val="107000"/>
                        </a:lnSpc>
                        <a:spcBef>
                          <a:spcPts val="0"/>
                        </a:spcBef>
                        <a:spcAft>
                          <a:spcPts val="0"/>
                        </a:spcAft>
                      </a:pPr>
                      <a:r>
                        <a:rPr lang="en-GB" sz="1800" b="1" dirty="0">
                          <a:effectLst/>
                          <a:latin typeface="Times New Roman" panose="02020603050405020304" pitchFamily="18" charset="0"/>
                          <a:cs typeface="Times New Roman" panose="02020603050405020304" pitchFamily="18" charset="0"/>
                        </a:rPr>
                        <a:t> </a:t>
                      </a:r>
                      <a:r>
                        <a:rPr lang="en-GB" sz="1800" b="1" dirty="0" smtClean="0">
                          <a:effectLst/>
                          <a:latin typeface="Times New Roman" panose="02020603050405020304" pitchFamily="18" charset="0"/>
                          <a:cs typeface="Times New Roman" panose="02020603050405020304" pitchFamily="18" charset="0"/>
                        </a:rPr>
                        <a:t>2019</a:t>
                      </a:r>
                      <a:endParaRPr lang="en-US" sz="1800" b="1"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cs typeface="Times New Roman" panose="02020603050405020304" pitchFamily="18" charset="0"/>
                        </a:rPr>
                        <a:t>Actual</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nchor="ctr"/>
                </a:tc>
                <a:tc>
                  <a:txBody>
                    <a:bodyPr/>
                    <a:lstStyle/>
                    <a:p>
                      <a:pPr marL="0" marR="0" algn="ctr">
                        <a:lnSpc>
                          <a:spcPct val="107000"/>
                        </a:lnSpc>
                        <a:spcBef>
                          <a:spcPts val="0"/>
                        </a:spcBef>
                        <a:spcAft>
                          <a:spcPts val="0"/>
                        </a:spcAft>
                      </a:pPr>
                      <a:r>
                        <a:rPr lang="en-GB" sz="1800" b="1" dirty="0" smtClean="0">
                          <a:effectLst/>
                          <a:latin typeface="Times New Roman" panose="02020603050405020304" pitchFamily="18" charset="0"/>
                          <a:cs typeface="Times New Roman" panose="02020603050405020304" pitchFamily="18" charset="0"/>
                        </a:rPr>
                        <a:t>2020</a:t>
                      </a:r>
                      <a:r>
                        <a:rPr lang="en-GB" sz="1800" b="1" baseline="0" dirty="0" smtClean="0">
                          <a:effectLst/>
                          <a:latin typeface="Times New Roman" panose="02020603050405020304" pitchFamily="18" charset="0"/>
                          <a:cs typeface="Times New Roman" panose="02020603050405020304" pitchFamily="18" charset="0"/>
                        </a:rPr>
                        <a:t> </a:t>
                      </a:r>
                    </a:p>
                    <a:p>
                      <a:pPr marL="0" marR="0" algn="ctr">
                        <a:lnSpc>
                          <a:spcPct val="107000"/>
                        </a:lnSpc>
                        <a:spcBef>
                          <a:spcPts val="0"/>
                        </a:spcBef>
                        <a:spcAft>
                          <a:spcPts val="0"/>
                        </a:spcAft>
                      </a:pPr>
                      <a:r>
                        <a:rPr lang="en-GB" sz="1800" b="1" baseline="0" dirty="0" smtClean="0">
                          <a:effectLst/>
                          <a:latin typeface="Times New Roman" panose="02020603050405020304" pitchFamily="18" charset="0"/>
                          <a:cs typeface="Times New Roman" panose="02020603050405020304" pitchFamily="18" charset="0"/>
                        </a:rPr>
                        <a:t>Target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nchor="ctr"/>
                </a:tc>
                <a:tc>
                  <a:txBody>
                    <a:bodyPr/>
                    <a:lstStyle/>
                    <a:p>
                      <a:pPr marL="0" marR="0" algn="ctr">
                        <a:lnSpc>
                          <a:spcPct val="107000"/>
                        </a:lnSpc>
                        <a:spcBef>
                          <a:spcPts val="0"/>
                        </a:spcBef>
                        <a:spcAft>
                          <a:spcPts val="0"/>
                        </a:spcAft>
                      </a:pPr>
                      <a:endParaRPr lang="en-GB" sz="1800" b="1" dirty="0" smtClean="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GB" sz="1800" b="1" dirty="0" smtClean="0">
                          <a:effectLst/>
                          <a:latin typeface="Times New Roman" panose="02020603050405020304" pitchFamily="18" charset="0"/>
                          <a:cs typeface="Times New Roman" panose="02020603050405020304" pitchFamily="18" charset="0"/>
                        </a:rPr>
                        <a:t>Actual</a:t>
                      </a:r>
                      <a:r>
                        <a:rPr lang="en-GB" sz="1800" b="1" baseline="0" dirty="0" smtClean="0">
                          <a:effectLst/>
                          <a:latin typeface="Times New Roman" panose="02020603050405020304" pitchFamily="18" charset="0"/>
                          <a:cs typeface="Times New Roman" panose="02020603050405020304" pitchFamily="18" charset="0"/>
                        </a:rPr>
                        <a:t> (as at Aug.)</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tc>
              </a:tr>
              <a:tr h="834551">
                <a:tc>
                  <a:txBody>
                    <a:bodyPr/>
                    <a:lstStyle/>
                    <a:p>
                      <a:pPr marL="0" marR="0">
                        <a:lnSpc>
                          <a:spcPct val="107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Classroom blocks constructed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nSpc>
                          <a:spcPct val="107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No. of classrooms constructed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3</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gn="ctr">
                        <a:lnSpc>
                          <a:spcPct val="107000"/>
                        </a:lnSpc>
                        <a:spcBef>
                          <a:spcPts val="0"/>
                        </a:spcBef>
                        <a:spcAft>
                          <a:spcPts val="800"/>
                        </a:spcAft>
                      </a:pPr>
                      <a:r>
                        <a:rPr lang="en-US" sz="1800" dirty="0">
                          <a:solidFill>
                            <a:schemeClr val="tx1"/>
                          </a:solidFill>
                          <a:effectLst/>
                          <a:latin typeface="Times New Roman" panose="02020603050405020304" pitchFamily="18" charset="0"/>
                          <a:ea typeface="+mn-ea"/>
                          <a:cs typeface="Times New Roman" panose="02020603050405020304" pitchFamily="18" charset="0"/>
                        </a:rPr>
                        <a:t>3</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tc>
                <a:tc>
                  <a:txBody>
                    <a:bodyPr/>
                    <a:lstStyle/>
                    <a:p>
                      <a:pPr marL="0" marR="0" algn="ctr">
                        <a:lnSpc>
                          <a:spcPct val="107000"/>
                        </a:lnSpc>
                        <a:spcBef>
                          <a:spcPts val="0"/>
                        </a:spcBef>
                        <a:spcAft>
                          <a:spcPts val="800"/>
                        </a:spcAft>
                      </a:pPr>
                      <a:r>
                        <a:rPr lang="en-US" sz="1800" dirty="0">
                          <a:solidFill>
                            <a:schemeClr val="tx1"/>
                          </a:solidFill>
                          <a:effectLst/>
                          <a:latin typeface="Times New Roman" panose="02020603050405020304" pitchFamily="18" charset="0"/>
                          <a:ea typeface="+mn-ea"/>
                          <a:cs typeface="Times New Roman" panose="02020603050405020304" pitchFamily="18" charset="0"/>
                        </a:rPr>
                        <a:t>4</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gn="ctr">
                        <a:lnSpc>
                          <a:spcPct val="107000"/>
                        </a:lnSpc>
                        <a:spcBef>
                          <a:spcPts val="0"/>
                        </a:spcBef>
                        <a:spcAft>
                          <a:spcPts val="800"/>
                        </a:spcAft>
                      </a:pPr>
                      <a:r>
                        <a:rPr lang="en-US" sz="1800" dirty="0">
                          <a:solidFill>
                            <a:schemeClr val="tx1"/>
                          </a:solidFill>
                          <a:effectLst/>
                          <a:latin typeface="Times New Roman" panose="02020603050405020304" pitchFamily="18" charset="0"/>
                          <a:ea typeface="+mn-ea"/>
                          <a:cs typeface="Times New Roman" panose="02020603050405020304" pitchFamily="18" charset="0"/>
                        </a:rPr>
                        <a:t>2</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r>
              <a:tr h="1251827">
                <a:tc>
                  <a:txBody>
                    <a:bodyPr/>
                    <a:lstStyle/>
                    <a:p>
                      <a:pPr marL="0" marR="0">
                        <a:lnSpc>
                          <a:spcPct val="107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Drains, markets and bungalows fumigated</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nSpc>
                          <a:spcPct val="107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Number of times activity was carried out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4</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gn="ctr">
                        <a:lnSpc>
                          <a:spcPct val="107000"/>
                        </a:lnSpc>
                        <a:spcBef>
                          <a:spcPts val="0"/>
                        </a:spcBef>
                        <a:spcAft>
                          <a:spcPts val="800"/>
                        </a:spcAft>
                      </a:pPr>
                      <a:r>
                        <a:rPr lang="en-US" sz="1800" dirty="0">
                          <a:solidFill>
                            <a:schemeClr val="tx1"/>
                          </a:solidFill>
                          <a:effectLst/>
                          <a:latin typeface="Times New Roman" panose="02020603050405020304" pitchFamily="18" charset="0"/>
                          <a:ea typeface="+mn-ea"/>
                          <a:cs typeface="Times New Roman" panose="02020603050405020304" pitchFamily="18" charset="0"/>
                        </a:rPr>
                        <a:t>2</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tc>
                <a:tc>
                  <a:txBody>
                    <a:bodyPr/>
                    <a:lstStyle/>
                    <a:p>
                      <a:pPr marL="0" marR="0" algn="ctr">
                        <a:lnSpc>
                          <a:spcPct val="107000"/>
                        </a:lnSpc>
                        <a:spcBef>
                          <a:spcPts val="0"/>
                        </a:spcBef>
                        <a:spcAft>
                          <a:spcPts val="800"/>
                        </a:spcAft>
                      </a:pPr>
                      <a:r>
                        <a:rPr lang="en-US" sz="1800" dirty="0">
                          <a:solidFill>
                            <a:schemeClr val="tx1"/>
                          </a:solidFill>
                          <a:effectLst/>
                          <a:latin typeface="Times New Roman" panose="02020603050405020304" pitchFamily="18" charset="0"/>
                          <a:ea typeface="+mn-ea"/>
                          <a:cs typeface="Times New Roman" panose="02020603050405020304" pitchFamily="18" charset="0"/>
                        </a:rPr>
                        <a:t>4</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4</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r>
              <a:tr h="1669101">
                <a:tc>
                  <a:txBody>
                    <a:bodyPr/>
                    <a:lstStyle/>
                    <a:p>
                      <a:pPr marL="0" marR="0">
                        <a:lnSpc>
                          <a:spcPct val="107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Outreach  registration activities organized to capture Births and </a:t>
                      </a:r>
                      <a:r>
                        <a:rPr lang="en-US" sz="1800" dirty="0" smtClean="0">
                          <a:effectLst/>
                          <a:latin typeface="Times New Roman" panose="02020603050405020304" pitchFamily="18" charset="0"/>
                          <a:cs typeface="Times New Roman" panose="02020603050405020304" pitchFamily="18" charset="0"/>
                        </a:rPr>
                        <a:t>Deaths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nSpc>
                          <a:spcPct val="107000"/>
                        </a:lnSpc>
                        <a:spcBef>
                          <a:spcPts val="0"/>
                        </a:spcBef>
                        <a:spcAft>
                          <a:spcPts val="800"/>
                        </a:spcAft>
                      </a:pPr>
                      <a:r>
                        <a:rPr lang="en-US" sz="1800">
                          <a:effectLst/>
                          <a:latin typeface="Times New Roman" panose="02020603050405020304" pitchFamily="18" charset="0"/>
                          <a:cs typeface="Times New Roman" panose="02020603050405020304" pitchFamily="18" charset="0"/>
                        </a:rPr>
                        <a:t>Number of outreach registration activities organized</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4</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gn="ctr">
                        <a:lnSpc>
                          <a:spcPct val="107000"/>
                        </a:lnSpc>
                        <a:spcBef>
                          <a:spcPts val="0"/>
                        </a:spcBef>
                        <a:spcAft>
                          <a:spcPts val="800"/>
                        </a:spcAft>
                      </a:pPr>
                      <a:r>
                        <a:rPr lang="en-US" sz="1800" dirty="0">
                          <a:solidFill>
                            <a:schemeClr val="tx1"/>
                          </a:solidFill>
                          <a:effectLst/>
                          <a:latin typeface="Times New Roman" panose="02020603050405020304" pitchFamily="18" charset="0"/>
                          <a:ea typeface="+mn-ea"/>
                          <a:cs typeface="Times New Roman" panose="02020603050405020304" pitchFamily="18" charset="0"/>
                        </a:rPr>
                        <a:t>2</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tc>
                <a:tc>
                  <a:txBody>
                    <a:bodyPr/>
                    <a:lstStyle/>
                    <a:p>
                      <a:pPr marL="0" marR="0" algn="ctr">
                        <a:lnSpc>
                          <a:spcPct val="107000"/>
                        </a:lnSpc>
                        <a:spcBef>
                          <a:spcPts val="0"/>
                        </a:spcBef>
                        <a:spcAft>
                          <a:spcPts val="800"/>
                        </a:spcAft>
                      </a:pPr>
                      <a:r>
                        <a:rPr lang="en-US" sz="1800" dirty="0">
                          <a:solidFill>
                            <a:schemeClr val="tx1"/>
                          </a:solidFill>
                          <a:effectLst/>
                          <a:latin typeface="Times New Roman" panose="02020603050405020304" pitchFamily="18" charset="0"/>
                          <a:ea typeface="+mn-ea"/>
                          <a:cs typeface="Times New Roman" panose="02020603050405020304" pitchFamily="18" charset="0"/>
                        </a:rPr>
                        <a:t>4</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c>
                  <a:txBody>
                    <a:bodyPr/>
                    <a:lstStyle/>
                    <a:p>
                      <a:pPr marL="0" marR="0" algn="ctr">
                        <a:lnSpc>
                          <a:spcPct val="107000"/>
                        </a:lnSpc>
                        <a:spcBef>
                          <a:spcPts val="0"/>
                        </a:spcBef>
                        <a:spcAft>
                          <a:spcPts val="800"/>
                        </a:spcAft>
                      </a:pPr>
                      <a:r>
                        <a:rPr lang="en-US" sz="1800" dirty="0">
                          <a:solidFill>
                            <a:schemeClr val="tx1"/>
                          </a:solidFill>
                          <a:effectLst/>
                          <a:latin typeface="Times New Roman" panose="02020603050405020304" pitchFamily="18" charset="0"/>
                          <a:ea typeface="+mn-ea"/>
                          <a:cs typeface="Times New Roman" panose="02020603050405020304" pitchFamily="18" charset="0"/>
                        </a:rPr>
                        <a:t>2</a:t>
                      </a:r>
                      <a:endPar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tc>
              </a:tr>
            </a:tbl>
          </a:graphicData>
        </a:graphic>
      </p:graphicFrame>
    </p:spTree>
    <p:extLst>
      <p:ext uri="{BB962C8B-B14F-4D97-AF65-F5344CB8AC3E}">
        <p14:creationId xmlns:p14="http://schemas.microsoft.com/office/powerpoint/2010/main" val="18207551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74038971"/>
              </p:ext>
            </p:extLst>
          </p:nvPr>
        </p:nvGraphicFramePr>
        <p:xfrm>
          <a:off x="280968" y="914399"/>
          <a:ext cx="8405832" cy="5491087"/>
        </p:xfrm>
        <a:graphic>
          <a:graphicData uri="http://schemas.openxmlformats.org/drawingml/2006/table">
            <a:tbl>
              <a:tblPr firstRow="1" firstCol="1" bandRow="1"/>
              <a:tblGrid>
                <a:gridCol w="2126776"/>
                <a:gridCol w="1924227"/>
                <a:gridCol w="1012752"/>
                <a:gridCol w="1012752"/>
                <a:gridCol w="1215300"/>
                <a:gridCol w="1114025"/>
              </a:tblGrid>
              <a:tr h="386629">
                <a:tc rowSpan="2">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Main Outputs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Output Indicator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0"/>
                        </a:spcAft>
                      </a:pPr>
                      <a:r>
                        <a:rPr lang="en-US" sz="1800" b="1" dirty="0" smtClean="0">
                          <a:effectLst/>
                          <a:latin typeface="Times New Roman" panose="02020603050405020304" pitchFamily="18" charset="0"/>
                          <a:ea typeface="Calibri" panose="020F0502020204030204" pitchFamily="34" charset="0"/>
                          <a:cs typeface="Times New Roman" panose="02020603050405020304" pitchFamily="18" charset="0"/>
                        </a:rPr>
                        <a:t>Past</a:t>
                      </a:r>
                      <a:r>
                        <a:rPr lang="en-US"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Year</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9114" marR="391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07000"/>
                        </a:lnSpc>
                        <a:spcBef>
                          <a:spcPts val="0"/>
                        </a:spcBef>
                        <a:spcAft>
                          <a:spcPts val="0"/>
                        </a:spcAft>
                      </a:pP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1117381">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r>
                        <a:rPr lang="en-GB"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(as at</a:t>
                      </a:r>
                      <a:r>
                        <a:rPr lang="en-US" sz="1800" b="0"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US"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Aug.)</a:t>
                      </a:r>
                      <a:endParaRPr lang="en-GB" sz="1800" b="1" baseline="0" dirty="0" smtClean="0">
                        <a:effectLst/>
                        <a:latin typeface="Times New Roman" panose="02020603050405020304" pitchFamily="18"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10591">
                <a:tc>
                  <a:txBody>
                    <a:bodyPr/>
                    <a:lstStyle/>
                    <a:p>
                      <a:pPr marL="0" marR="0">
                        <a:lnSpc>
                          <a:spcPct val="100000"/>
                        </a:lnSpc>
                        <a:spcBef>
                          <a:spcPts val="0"/>
                        </a:spcBef>
                        <a:spcAft>
                          <a:spcPts val="0"/>
                        </a:spcAft>
                      </a:pPr>
                      <a:endParaRPr lang="en-GB"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endParaRPr lang="en-GB"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Feeder</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Road maintained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Length of road maintained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100km</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61km</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110km</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10km</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19200">
                <a:tc>
                  <a:txBody>
                    <a:bodyPr/>
                    <a:lstStyle/>
                    <a:p>
                      <a:pPr marL="0" marR="0">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Streets</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in major communities named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Number</a:t>
                      </a:r>
                      <a:r>
                        <a:rPr lang="en-GB"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of communities covered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13990">
                <a:tc>
                  <a:txBody>
                    <a:bodyPr/>
                    <a:lstStyle/>
                    <a:p>
                      <a:pPr marL="0" marR="0">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Repair and maintain official residential and office buildings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Number of official residential and office buildings repaired and maintained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itle 1"/>
          <p:cNvSpPr>
            <a:spLocks noGrp="1"/>
          </p:cNvSpPr>
          <p:nvPr>
            <p:ph type="title"/>
          </p:nvPr>
        </p:nvSpPr>
        <p:spPr>
          <a:xfrm>
            <a:off x="457200" y="503238"/>
            <a:ext cx="8382000" cy="411162"/>
          </a:xfrm>
        </p:spPr>
        <p:txBody>
          <a:bodyPr>
            <a:noAutofit/>
          </a:bodyPr>
          <a:lstStyle/>
          <a:p>
            <a:pPr lvl="0" eaLnBrk="0" fontAlgn="base" hangingPunct="0">
              <a:spcAft>
                <a:spcPct val="0"/>
              </a:spcAft>
            </a:pPr>
            <a:r>
              <a:rPr lang="en-US" sz="1800" b="1" dirty="0">
                <a:latin typeface="Times New Roman" panose="02020603050405020304" pitchFamily="18" charset="0"/>
                <a:cs typeface="Times New Roman" panose="02020603050405020304" pitchFamily="18" charset="0"/>
              </a:rPr>
              <a:t>KEY PERFORMANCE INFORMATION FOR BUDGET </a:t>
            </a:r>
            <a:r>
              <a:rPr lang="en-US" sz="1800" b="1" dirty="0" smtClean="0">
                <a:latin typeface="Times New Roman" panose="02020603050405020304" pitchFamily="18" charset="0"/>
                <a:cs typeface="Times New Roman" panose="02020603050405020304" pitchFamily="18" charset="0"/>
              </a:rPr>
              <a:t>PROGRAMMES</a:t>
            </a:r>
            <a:br>
              <a:rPr lang="en-US" sz="1800" b="1" dirty="0" smtClean="0">
                <a:latin typeface="Times New Roman" panose="02020603050405020304" pitchFamily="18" charset="0"/>
                <a:cs typeface="Times New Roman" panose="02020603050405020304" pitchFamily="18" charset="0"/>
              </a:rPr>
            </a:br>
            <a:r>
              <a:rPr lang="en-GB" altLang="en-US" sz="1800" b="1" dirty="0" bmk="_Toc491881972">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15.3 INFRASTRUCTURE DEVELOPMENT AND MANAGEMENT</a:t>
            </a:r>
            <a:r>
              <a:rPr lang="en-GB" altLang="en-US" sz="2000" dirty="0">
                <a:solidFill>
                  <a:prstClr val="black"/>
                </a:solidFill>
                <a:latin typeface="Arial" panose="020B0604020202020204" pitchFamily="34" charset="0"/>
                <a:ea typeface="+mn-ea"/>
                <a:cs typeface="+mn-cs"/>
              </a:rPr>
              <a:t/>
            </a:r>
            <a:br>
              <a:rPr lang="en-GB" altLang="en-US" sz="2000" dirty="0">
                <a:solidFill>
                  <a:prstClr val="black"/>
                </a:solidFill>
                <a:latin typeface="Arial" panose="020B0604020202020204" pitchFamily="34" charset="0"/>
                <a:ea typeface="+mn-ea"/>
                <a:cs typeface="+mn-cs"/>
              </a:rPr>
            </a:br>
            <a:r>
              <a:rPr lang="en-US" altLang="en-US" sz="2000" b="1" dirty="0">
                <a:latin typeface="Calibri" panose="020F0502020204030204" pitchFamily="34" charset="0"/>
                <a:ea typeface="Times New Roman" panose="02020603050405020304" pitchFamily="18" charset="0"/>
                <a:cs typeface="Calibri" panose="020F0502020204030204" pitchFamily="34" charset="0"/>
              </a:rPr>
              <a:t/>
            </a:r>
            <a:br>
              <a:rPr lang="en-US" altLang="en-US" sz="2000" b="1" dirty="0">
                <a:latin typeface="Calibri" panose="020F0502020204030204" pitchFamily="34" charset="0"/>
                <a:ea typeface="Times New Roman" panose="02020603050405020304" pitchFamily="18" charset="0"/>
                <a:cs typeface="Calibri" panose="020F0502020204030204" pitchFamily="34" charset="0"/>
              </a:rPr>
            </a:br>
            <a:endParaRPr lang="en-US" sz="2000" dirty="0"/>
          </a:p>
        </p:txBody>
      </p:sp>
      <p:sp>
        <p:nvSpPr>
          <p:cNvPr id="2" name="Slide Number Placeholder 1"/>
          <p:cNvSpPr>
            <a:spLocks noGrp="1"/>
          </p:cNvSpPr>
          <p:nvPr>
            <p:ph type="sldNum" sz="quarter" idx="12"/>
          </p:nvPr>
        </p:nvSpPr>
        <p:spPr/>
        <p:txBody>
          <a:bodyPr/>
          <a:lstStyle/>
          <a:p>
            <a:fld id="{571CD3C2-A472-4BA3-88D7-833F7D0C5725}" type="slidenum">
              <a:rPr lang="en-US" smtClean="0"/>
              <a:t>24</a:t>
            </a:fld>
            <a:endParaRPr lang="en-US"/>
          </a:p>
        </p:txBody>
      </p:sp>
    </p:spTree>
    <p:extLst>
      <p:ext uri="{BB962C8B-B14F-4D97-AF65-F5344CB8AC3E}">
        <p14:creationId xmlns:p14="http://schemas.microsoft.com/office/powerpoint/2010/main" val="35528239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22172312"/>
              </p:ext>
            </p:extLst>
          </p:nvPr>
        </p:nvGraphicFramePr>
        <p:xfrm>
          <a:off x="152400" y="900113"/>
          <a:ext cx="8772524" cy="5130727"/>
        </p:xfrm>
        <a:graphic>
          <a:graphicData uri="http://schemas.openxmlformats.org/drawingml/2006/table">
            <a:tbl>
              <a:tblPr firstRow="1" firstCol="1" bandRow="1"/>
              <a:tblGrid>
                <a:gridCol w="2189919"/>
                <a:gridCol w="1996967"/>
                <a:gridCol w="1096566"/>
                <a:gridCol w="1096566"/>
                <a:gridCol w="1196253"/>
                <a:gridCol w="1196253"/>
              </a:tblGrid>
              <a:tr h="724977">
                <a:tc rowSpan="2">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Main Outputs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5328" marR="25328"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Output Indicator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80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Past Years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7989" marR="47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pPr marL="0" marR="0" algn="ctr">
                        <a:lnSpc>
                          <a:spcPct val="107000"/>
                        </a:lnSpc>
                        <a:spcBef>
                          <a:spcPts val="0"/>
                        </a:spcBef>
                        <a:spcAft>
                          <a:spcPts val="80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7989" marR="47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1213660">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7989" marR="47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r>
                        <a:rPr lang="en-US" sz="1800" b="0" baseline="0" dirty="0" smtClean="0">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b="1" baseline="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7989" marR="47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7989" marR="47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r>
                        <a:rPr lang="en-GB" sz="18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(as at Aug.)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7989" marR="47989"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606830">
                <a:tc>
                  <a:txBody>
                    <a:bodyPr/>
                    <a:lstStyle/>
                    <a:p>
                      <a:pPr marL="0" marR="0">
                        <a:lnSpc>
                          <a:spcPct val="107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Farmer`s Day activities organised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5328" marR="25328"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Report on the farmers day activity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13660">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Vaccination</a:t>
                      </a:r>
                      <a:r>
                        <a:rPr lang="en-GB"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of livestock and poultry organized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5328" marR="25328"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No. of livestock</a:t>
                      </a:r>
                      <a:r>
                        <a:rPr lang="en-GB"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and poultry Vaccinated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500</a:t>
                      </a:r>
                      <a:endPar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167</a:t>
                      </a:r>
                    </a:p>
                  </a:txBody>
                  <a:tcPr marL="47989" marR="47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121</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4361">
                <a:tc>
                  <a:txBody>
                    <a:bodyPr/>
                    <a:lstStyle/>
                    <a:p>
                      <a:pPr marL="0" marR="0">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Farmers trained</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on proper usage of agro chemical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5328" marR="25328"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Number of farmers trained on proper usage of agro chemical</a:t>
                      </a:r>
                      <a:endParaRPr kumimoji="0" lang="en-US" sz="1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800"/>
                        </a:spcAft>
                      </a:pPr>
                      <a:endPar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0000"/>
                        </a:lnSpc>
                        <a:spcBef>
                          <a:spcPts val="0"/>
                        </a:spcBef>
                        <a:spcAft>
                          <a:spcPts val="80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406</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250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itle 1"/>
          <p:cNvSpPr>
            <a:spLocks noGrp="1"/>
          </p:cNvSpPr>
          <p:nvPr>
            <p:ph type="title"/>
          </p:nvPr>
        </p:nvSpPr>
        <p:spPr>
          <a:xfrm>
            <a:off x="238125" y="488950"/>
            <a:ext cx="8686800" cy="411162"/>
          </a:xfrm>
        </p:spPr>
        <p:txBody>
          <a:bodyPr>
            <a:noAutofit/>
          </a:bodyPr>
          <a:lstStyle/>
          <a:p>
            <a:pPr lvl="0" eaLnBrk="0" fontAlgn="base" hangingPunct="0">
              <a:spcAft>
                <a:spcPct val="0"/>
              </a:spcAft>
            </a:pPr>
            <a:r>
              <a:rPr lang="en-US" sz="1800" b="1" dirty="0">
                <a:latin typeface="Times New Roman" panose="02020603050405020304" pitchFamily="18" charset="0"/>
                <a:cs typeface="Times New Roman" panose="02020603050405020304" pitchFamily="18" charset="0"/>
              </a:rPr>
              <a:t>KEY PERFORMANCE INFORMATION FOR BUDGET </a:t>
            </a:r>
            <a:r>
              <a:rPr lang="en-US" sz="1800" b="1" dirty="0" smtClean="0">
                <a:latin typeface="Times New Roman" panose="02020603050405020304" pitchFamily="18" charset="0"/>
                <a:cs typeface="Times New Roman" panose="02020603050405020304" pitchFamily="18" charset="0"/>
              </a:rPr>
              <a:t>PROGRAMMES</a:t>
            </a:r>
            <a:r>
              <a:rPr lang="en-US" sz="2000" b="1" dirty="0" smtClean="0"/>
              <a:t/>
            </a:r>
            <a:br>
              <a:rPr lang="en-US" sz="2000" b="1" dirty="0" smtClean="0"/>
            </a:br>
            <a:r>
              <a:rPr lang="en-GB" altLang="en-US" sz="1800" b="1" dirty="0" smtClean="0" bmk="_Toc491881972">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15.4 ECONOMIC DEVELOPMENT</a:t>
            </a:r>
            <a:r>
              <a:rPr lang="en-GB" altLang="en-US" sz="2000" dirty="0">
                <a:solidFill>
                  <a:prstClr val="black"/>
                </a:solidFill>
                <a:latin typeface="Arial" panose="020B0604020202020204" pitchFamily="34" charset="0"/>
                <a:ea typeface="+mn-ea"/>
                <a:cs typeface="+mn-cs"/>
              </a:rPr>
              <a:t/>
            </a:r>
            <a:br>
              <a:rPr lang="en-GB" altLang="en-US" sz="2000" dirty="0">
                <a:solidFill>
                  <a:prstClr val="black"/>
                </a:solidFill>
                <a:latin typeface="Arial" panose="020B0604020202020204" pitchFamily="34" charset="0"/>
                <a:ea typeface="+mn-ea"/>
                <a:cs typeface="+mn-cs"/>
              </a:rPr>
            </a:br>
            <a:r>
              <a:rPr lang="en-US" altLang="en-US" sz="2000" b="1" dirty="0">
                <a:latin typeface="Calibri" panose="020F0502020204030204" pitchFamily="34" charset="0"/>
                <a:ea typeface="Times New Roman" panose="02020603050405020304" pitchFamily="18" charset="0"/>
                <a:cs typeface="Calibri" panose="020F0502020204030204" pitchFamily="34" charset="0"/>
              </a:rPr>
              <a:t/>
            </a:r>
            <a:br>
              <a:rPr lang="en-US" altLang="en-US" sz="2000" b="1" dirty="0">
                <a:latin typeface="Calibri" panose="020F0502020204030204" pitchFamily="34" charset="0"/>
                <a:ea typeface="Times New Roman" panose="02020603050405020304" pitchFamily="18" charset="0"/>
                <a:cs typeface="Calibri" panose="020F0502020204030204" pitchFamily="34" charset="0"/>
              </a:rPr>
            </a:br>
            <a:endParaRPr lang="en-US" sz="2000" dirty="0"/>
          </a:p>
        </p:txBody>
      </p:sp>
      <p:sp>
        <p:nvSpPr>
          <p:cNvPr id="2" name="Slide Number Placeholder 1"/>
          <p:cNvSpPr>
            <a:spLocks noGrp="1"/>
          </p:cNvSpPr>
          <p:nvPr>
            <p:ph type="sldNum" sz="quarter" idx="12"/>
          </p:nvPr>
        </p:nvSpPr>
        <p:spPr/>
        <p:txBody>
          <a:bodyPr/>
          <a:lstStyle/>
          <a:p>
            <a:fld id="{571CD3C2-A472-4BA3-88D7-833F7D0C5725}" type="slidenum">
              <a:rPr lang="en-US" smtClean="0"/>
              <a:t>25</a:t>
            </a:fld>
            <a:endParaRPr lang="en-US"/>
          </a:p>
        </p:txBody>
      </p:sp>
    </p:spTree>
    <p:extLst>
      <p:ext uri="{BB962C8B-B14F-4D97-AF65-F5344CB8AC3E}">
        <p14:creationId xmlns:p14="http://schemas.microsoft.com/office/powerpoint/2010/main" val="2917761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29220645"/>
              </p:ext>
            </p:extLst>
          </p:nvPr>
        </p:nvGraphicFramePr>
        <p:xfrm>
          <a:off x="466726" y="838200"/>
          <a:ext cx="8296274" cy="5181599"/>
        </p:xfrm>
        <a:graphic>
          <a:graphicData uri="http://schemas.openxmlformats.org/drawingml/2006/table">
            <a:tbl>
              <a:tblPr firstRow="1" firstCol="1" bandRow="1"/>
              <a:tblGrid>
                <a:gridCol w="2120715"/>
                <a:gridCol w="1572982"/>
                <a:gridCol w="1187762"/>
                <a:gridCol w="1039291"/>
                <a:gridCol w="1187762"/>
                <a:gridCol w="1187762"/>
              </a:tblGrid>
              <a:tr h="341174">
                <a:tc rowSpan="2">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Main Outputs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Output Indicator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Past Years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1216584">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r>
                        <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Actual (as at Aug.)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364695">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Public education on early warning and disaster</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preparedness organized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Number</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public education organized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94451">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Relief items </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distributed to disaster victims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No.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of beneficiaries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4695">
                <a:tc>
                  <a:txBody>
                    <a:bodyPr/>
                    <a:lstStyle/>
                    <a:p>
                      <a:pPr algn="just">
                        <a:spcAft>
                          <a:spcPts val="0"/>
                        </a:spcAft>
                      </a:pPr>
                      <a:r>
                        <a:rPr lang="en-US" sz="1800" dirty="0" smtClean="0">
                          <a:effectLst/>
                          <a:latin typeface="Times New Roman" panose="02020603050405020304" pitchFamily="18" charset="0"/>
                          <a:ea typeface="Calibri" panose="020F0502020204030204" pitchFamily="34" charset="0"/>
                        </a:rPr>
                        <a:t>Sensitization </a:t>
                      </a:r>
                      <a:r>
                        <a:rPr lang="en-US" sz="1800" dirty="0" err="1" smtClean="0">
                          <a:effectLst/>
                          <a:latin typeface="Times New Roman" panose="02020603050405020304" pitchFamily="18" charset="0"/>
                          <a:ea typeface="Calibri" panose="020F0502020204030204" pitchFamily="34" charset="0"/>
                        </a:rPr>
                        <a:t>programme</a:t>
                      </a:r>
                      <a:r>
                        <a:rPr lang="en-US" sz="1800" baseline="0" dirty="0" smtClean="0">
                          <a:effectLst/>
                          <a:latin typeface="Times New Roman" panose="02020603050405020304" pitchFamily="18" charset="0"/>
                          <a:ea typeface="Calibri" panose="020F0502020204030204" pitchFamily="34" charset="0"/>
                        </a:rPr>
                        <a:t> on forest conservation organized </a:t>
                      </a:r>
                      <a:endParaRPr lang="en-US" sz="1800" dirty="0">
                        <a:effectLst/>
                      </a:endParaRPr>
                    </a:p>
                  </a:txBody>
                  <a:tcPr marL="33411" marR="33411"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Number of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sensitization programme organized</a:t>
                      </a:r>
                      <a:r>
                        <a:rPr lang="en-GB"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itle 1"/>
          <p:cNvSpPr>
            <a:spLocks noGrp="1"/>
          </p:cNvSpPr>
          <p:nvPr>
            <p:ph type="title"/>
          </p:nvPr>
        </p:nvSpPr>
        <p:spPr>
          <a:xfrm>
            <a:off x="238125" y="488950"/>
            <a:ext cx="8686800" cy="707448"/>
          </a:xfrm>
        </p:spPr>
        <p:txBody>
          <a:bodyPr>
            <a:noAutofit/>
          </a:bodyPr>
          <a:lstStyle/>
          <a:p>
            <a:pPr lvl="0" eaLnBrk="0" fontAlgn="base" hangingPunct="0">
              <a:spcAft>
                <a:spcPct val="0"/>
              </a:spcAft>
            </a:pPr>
            <a:r>
              <a:rPr lang="en-US" sz="1800" b="1" dirty="0">
                <a:latin typeface="Times New Roman" panose="02020603050405020304" pitchFamily="18" charset="0"/>
                <a:cs typeface="Times New Roman" panose="02020603050405020304" pitchFamily="18" charset="0"/>
              </a:rPr>
              <a:t>KEY PERFORMANCE INFORMATION FOR BUDGET </a:t>
            </a:r>
            <a:r>
              <a:rPr lang="en-US" sz="1800" b="1" dirty="0" smtClean="0">
                <a:latin typeface="Times New Roman" panose="02020603050405020304" pitchFamily="18" charset="0"/>
                <a:cs typeface="Times New Roman" panose="02020603050405020304" pitchFamily="18" charset="0"/>
              </a:rPr>
              <a:t>PROGRAMMES</a:t>
            </a:r>
            <a:br>
              <a:rPr lang="en-US" sz="1800" b="1" dirty="0" smtClean="0">
                <a:latin typeface="Times New Roman" panose="02020603050405020304" pitchFamily="18" charset="0"/>
                <a:cs typeface="Times New Roman" panose="02020603050405020304" pitchFamily="18" charset="0"/>
              </a:rPr>
            </a:br>
            <a:r>
              <a:rPr lang="en-GB" altLang="en-US" sz="1800" b="1" dirty="0" bmk="_Toc491881974">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15.5 ENVIRONMENTAL AND SANITATION MANAGEMENT</a:t>
            </a:r>
            <a:r>
              <a:rPr lang="en-US" altLang="en-US" sz="1800" dirty="0">
                <a:solidFill>
                  <a:prstClr val="black"/>
                </a:solidFill>
                <a:latin typeface="Times New Roman" panose="02020603050405020304" pitchFamily="18" charset="0"/>
                <a:ea typeface="+mn-ea"/>
                <a:cs typeface="Times New Roman" panose="02020603050405020304" pitchFamily="18" charset="0"/>
              </a:rPr>
              <a:t/>
            </a:r>
            <a:br>
              <a:rPr lang="en-US" altLang="en-US" sz="1800" dirty="0">
                <a:solidFill>
                  <a:prstClr val="black"/>
                </a:solidFill>
                <a:latin typeface="Times New Roman" panose="02020603050405020304" pitchFamily="18" charset="0"/>
                <a:ea typeface="+mn-ea"/>
                <a:cs typeface="Times New Roman" panose="02020603050405020304" pitchFamily="18" charset="0"/>
              </a:rPr>
            </a:br>
            <a:r>
              <a:rPr lang="en-GB" altLang="en-US" sz="1800" dirty="0">
                <a:solidFill>
                  <a:prstClr val="black"/>
                </a:solidFill>
                <a:latin typeface="Times New Roman" panose="02020603050405020304" pitchFamily="18" charset="0"/>
                <a:ea typeface="+mn-ea"/>
                <a:cs typeface="Times New Roman" panose="02020603050405020304" pitchFamily="18" charset="0"/>
              </a:rPr>
              <a:t/>
            </a:r>
            <a:br>
              <a:rPr lang="en-GB" altLang="en-US" sz="1800" dirty="0">
                <a:solidFill>
                  <a:prstClr val="black"/>
                </a:solidFill>
                <a:latin typeface="Times New Roman" panose="02020603050405020304" pitchFamily="18" charset="0"/>
                <a:ea typeface="+mn-ea"/>
                <a:cs typeface="Times New Roman" panose="02020603050405020304" pitchFamily="18" charset="0"/>
              </a:rPr>
            </a:br>
            <a:r>
              <a:rPr lang="en-US" altLang="en-US" sz="1800" b="1" dirty="0">
                <a:latin typeface="Calibri" panose="020F0502020204030204" pitchFamily="34" charset="0"/>
                <a:ea typeface="Times New Roman" panose="02020603050405020304" pitchFamily="18" charset="0"/>
                <a:cs typeface="Calibri" panose="020F0502020204030204" pitchFamily="34" charset="0"/>
              </a:rPr>
              <a:t/>
            </a:r>
            <a:br>
              <a:rPr lang="en-US" altLang="en-US" sz="1800" b="1" dirty="0">
                <a:latin typeface="Calibri" panose="020F0502020204030204" pitchFamily="34" charset="0"/>
                <a:ea typeface="Times New Roman" panose="02020603050405020304" pitchFamily="18" charset="0"/>
                <a:cs typeface="Calibri" panose="020F0502020204030204" pitchFamily="34" charset="0"/>
              </a:rPr>
            </a:br>
            <a:endParaRPr lang="en-US" sz="1800" dirty="0"/>
          </a:p>
        </p:txBody>
      </p:sp>
      <p:sp>
        <p:nvSpPr>
          <p:cNvPr id="2" name="Slide Number Placeholder 1"/>
          <p:cNvSpPr>
            <a:spLocks noGrp="1"/>
          </p:cNvSpPr>
          <p:nvPr>
            <p:ph type="sldNum" sz="quarter" idx="12"/>
          </p:nvPr>
        </p:nvSpPr>
        <p:spPr/>
        <p:txBody>
          <a:bodyPr/>
          <a:lstStyle/>
          <a:p>
            <a:fld id="{571CD3C2-A472-4BA3-88D7-833F7D0C5725}" type="slidenum">
              <a:rPr lang="en-US" smtClean="0"/>
              <a:t>26</a:t>
            </a:fld>
            <a:endParaRPr lang="en-US"/>
          </a:p>
        </p:txBody>
      </p:sp>
    </p:spTree>
    <p:extLst>
      <p:ext uri="{BB962C8B-B14F-4D97-AF65-F5344CB8AC3E}">
        <p14:creationId xmlns:p14="http://schemas.microsoft.com/office/powerpoint/2010/main" val="27815212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1"/>
            <a:ext cx="8058150" cy="1066800"/>
          </a:xfrm>
        </p:spPr>
        <p:txBody>
          <a:bodyPr>
            <a:noAutofit/>
          </a:bodyPr>
          <a:lstStyle/>
          <a:p>
            <a:r>
              <a:rPr lang="en-US" sz="2400" b="1" dirty="0" smtClean="0">
                <a:latin typeface="Times New Roman" panose="02020603050405020304" pitchFamily="18" charset="0"/>
                <a:cs typeface="Times New Roman" panose="02020603050405020304" pitchFamily="18" charset="0"/>
              </a:rPr>
              <a:t>2020 BUDGET PROGRAMME PERFORMANCE </a:t>
            </a:r>
            <a:endParaRPr lang="en-US" sz="24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27</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019485504"/>
              </p:ext>
            </p:extLst>
          </p:nvPr>
        </p:nvGraphicFramePr>
        <p:xfrm>
          <a:off x="457199" y="1143002"/>
          <a:ext cx="8305802" cy="4953000"/>
        </p:xfrm>
        <a:graphic>
          <a:graphicData uri="http://schemas.openxmlformats.org/drawingml/2006/table">
            <a:tbl>
              <a:tblPr firstRow="1" firstCol="1" bandRow="1"/>
              <a:tblGrid>
                <a:gridCol w="3124201"/>
                <a:gridCol w="3124200"/>
                <a:gridCol w="2057401"/>
              </a:tblGrid>
              <a:tr h="845598">
                <a:tc>
                  <a:txBody>
                    <a:bodyPr/>
                    <a:lstStyle/>
                    <a:p>
                      <a:pPr marL="0" marR="0" algn="l">
                        <a:lnSpc>
                          <a:spcPct val="150000"/>
                        </a:lnSpc>
                        <a:spcBef>
                          <a:spcPts val="0"/>
                        </a:spcBef>
                        <a:spcAft>
                          <a:spcPts val="0"/>
                        </a:spcAft>
                      </a:pPr>
                      <a:r>
                        <a:rPr lang="en-US" sz="16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BUDGET PROGRAMME</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BUDGET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50000"/>
                        </a:lnSpc>
                        <a:spcBef>
                          <a:spcPts val="0"/>
                        </a:spcBef>
                        <a:spcAft>
                          <a:spcPts val="0"/>
                        </a:spcAft>
                      </a:pPr>
                      <a:r>
                        <a:rPr lang="en-US" sz="1600" b="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ACTUAL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 AT </a:t>
                      </a:r>
                      <a:r>
                        <a:rPr lang="en-US" sz="16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AUGUST 2020</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912">
                <a:tc>
                  <a:txBody>
                    <a:bodyPr/>
                    <a:lstStyle/>
                    <a:p>
                      <a:pPr marL="0" marR="0" algn="l">
                        <a:lnSpc>
                          <a:spcPct val="150000"/>
                        </a:lnSpc>
                        <a:spcBef>
                          <a:spcPts val="0"/>
                        </a:spcBef>
                        <a:spcAft>
                          <a:spcPts val="0"/>
                        </a:spcAft>
                      </a:pP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a:t>
                      </a:r>
                      <a:r>
                        <a:rPr lang="en-US" sz="1600" b="0" baseline="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&amp; Administration</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50000"/>
                        </a:lnSpc>
                        <a:spcBef>
                          <a:spcPts val="0"/>
                        </a:spcBef>
                        <a:spcAft>
                          <a:spcPts val="0"/>
                        </a:spcAft>
                      </a:pP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2,081,982.95</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899,400.90</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912">
                <a:tc>
                  <a:txBody>
                    <a:bodyPr/>
                    <a:lstStyle/>
                    <a:p>
                      <a:pPr marL="0" marR="0" algn="l">
                        <a:lnSpc>
                          <a:spcPct val="150000"/>
                        </a:lnSpc>
                        <a:spcBef>
                          <a:spcPts val="0"/>
                        </a:spcBef>
                        <a:spcAft>
                          <a:spcPts val="0"/>
                        </a:spcAft>
                      </a:pPr>
                      <a:r>
                        <a:rPr lang="en-US" sz="16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Social </a:t>
                      </a: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Services Delivery</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50000"/>
                        </a:lnSpc>
                        <a:spcBef>
                          <a:spcPts val="0"/>
                        </a:spcBef>
                        <a:spcAft>
                          <a:spcPts val="0"/>
                        </a:spcAft>
                      </a:pP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2,502,953.32</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1,195,534.23</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912">
                <a:tc>
                  <a:txBody>
                    <a:bodyPr/>
                    <a:lstStyle/>
                    <a:p>
                      <a:pPr marL="0" marR="0" algn="l">
                        <a:lnSpc>
                          <a:spcPct val="150000"/>
                        </a:lnSpc>
                        <a:spcBef>
                          <a:spcPts val="0"/>
                        </a:spcBef>
                        <a:spcAft>
                          <a:spcPts val="0"/>
                        </a:spcAft>
                      </a:pP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Infrastructure Delivery</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50000"/>
                        </a:lnSpc>
                        <a:spcBef>
                          <a:spcPts val="0"/>
                        </a:spcBef>
                        <a:spcAft>
                          <a:spcPts val="0"/>
                        </a:spcAft>
                      </a:pP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2,045,859.16</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603,370.76</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912">
                <a:tc>
                  <a:txBody>
                    <a:bodyPr/>
                    <a:lstStyle/>
                    <a:p>
                      <a:pPr marL="0" marR="0" algn="l">
                        <a:lnSpc>
                          <a:spcPct val="150000"/>
                        </a:lnSpc>
                        <a:spcBef>
                          <a:spcPts val="0"/>
                        </a:spcBef>
                        <a:spcAft>
                          <a:spcPts val="0"/>
                        </a:spcAft>
                      </a:pP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Economic Development</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50000"/>
                        </a:lnSpc>
                        <a:spcBef>
                          <a:spcPts val="0"/>
                        </a:spcBef>
                        <a:spcAft>
                          <a:spcPts val="0"/>
                        </a:spcAft>
                      </a:pP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1,540,147.19</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576,073.59</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912">
                <a:tc>
                  <a:txBody>
                    <a:bodyPr/>
                    <a:lstStyle/>
                    <a:p>
                      <a:pPr marL="0" marR="0" algn="l">
                        <a:lnSpc>
                          <a:spcPct val="150000"/>
                        </a:lnSpc>
                        <a:spcBef>
                          <a:spcPts val="0"/>
                        </a:spcBef>
                        <a:spcAft>
                          <a:spcPts val="0"/>
                        </a:spcAft>
                      </a:pP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Environmental Management</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50000"/>
                        </a:lnSpc>
                        <a:spcBef>
                          <a:spcPts val="0"/>
                        </a:spcBef>
                        <a:spcAft>
                          <a:spcPts val="0"/>
                        </a:spcAft>
                      </a:pPr>
                      <a:r>
                        <a:rPr lang="en-US" sz="1600" b="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758 </a:t>
                      </a:r>
                      <a:r>
                        <a:rPr lang="en-US" sz="16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,000.00 </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382,107.02</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912">
                <a:tc>
                  <a:txBody>
                    <a:bodyPr/>
                    <a:lstStyle/>
                    <a:p>
                      <a:pPr marL="0" marR="0" algn="l">
                        <a:lnSpc>
                          <a:spcPct val="150000"/>
                        </a:lnSpc>
                        <a:spcBef>
                          <a:spcPts val="0"/>
                        </a:spcBef>
                        <a:spcAft>
                          <a:spcPts val="0"/>
                        </a:spcAft>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TOTALS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L="0" marR="0" algn="r">
                        <a:lnSpc>
                          <a:spcPct val="150000"/>
                        </a:lnSpc>
                        <a:spcBef>
                          <a:spcPts val="0"/>
                        </a:spcBef>
                        <a:spcAft>
                          <a:spcPts val="0"/>
                        </a:spcAft>
                      </a:pPr>
                      <a:r>
                        <a:rPr lang="en-US" sz="16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8,928,942.62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 3,656,486.50</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609930">
                <a:tc>
                  <a:txBody>
                    <a:bodyPr/>
                    <a:lstStyle/>
                    <a:p>
                      <a:pPr marL="0" marR="0" algn="l">
                        <a:lnSpc>
                          <a:spcPct val="150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0"/>
                        </a:spcAft>
                      </a:pPr>
                      <a:r>
                        <a:rPr lang="en-US" sz="1600" b="1" dirty="0" smtClea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lgn="l">
                        <a:lnSpc>
                          <a:spcPct val="150000"/>
                        </a:lnSpc>
                        <a:spcBef>
                          <a:spcPts val="0"/>
                        </a:spcBef>
                        <a:spcAft>
                          <a:spcPts val="0"/>
                        </a:spcAft>
                      </a:pP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6738498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915400" cy="868362"/>
          </a:xfrm>
        </p:spPr>
        <p:txBody>
          <a:bodyPr>
            <a:noAutofit/>
          </a:bodyPr>
          <a:lstStyle/>
          <a:p>
            <a:pPr algn="ctr"/>
            <a:r>
              <a:rPr lang="en-US" sz="2200" b="1" dirty="0" smtClean="0">
                <a:latin typeface="Times New Roman" panose="02020603050405020304" pitchFamily="18" charset="0"/>
                <a:cs typeface="Times New Roman" panose="02020603050405020304" pitchFamily="18" charset="0"/>
              </a:rPr>
              <a:t>FINANCIALS</a:t>
            </a:r>
            <a:r>
              <a:rPr lang="en-US" sz="2200" dirty="0" smtClean="0">
                <a:latin typeface="Times New Roman" panose="02020603050405020304" pitchFamily="18" charset="0"/>
                <a:cs typeface="Times New Roman" panose="02020603050405020304" pitchFamily="18" charset="0"/>
              </a:rPr>
              <a:t/>
            </a:r>
            <a:br>
              <a:rPr lang="en-US" sz="2200" dirty="0" smtClean="0">
                <a:latin typeface="Times New Roman" panose="02020603050405020304" pitchFamily="18" charset="0"/>
                <a:cs typeface="Times New Roman" panose="02020603050405020304" pitchFamily="18" charset="0"/>
              </a:rPr>
            </a:br>
            <a:r>
              <a:rPr lang="en-US" sz="2200" b="1" dirty="0" smtClean="0">
                <a:latin typeface="Times New Roman" panose="02020603050405020304" pitchFamily="18" charset="0"/>
                <a:cs typeface="Times New Roman" panose="02020603050405020304" pitchFamily="18" charset="0"/>
              </a:rPr>
              <a:t>2020 KEY PROJECTS AND PROGRAMMESF ROM ALL SOURCES</a:t>
            </a:r>
            <a:endParaRPr lang="en-US" sz="2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a:xfrm>
            <a:off x="6553200" y="6492875"/>
            <a:ext cx="2133600" cy="365125"/>
          </a:xfrm>
        </p:spPr>
        <p:txBody>
          <a:bodyPr/>
          <a:lstStyle/>
          <a:p>
            <a:fld id="{571CD3C2-A472-4BA3-88D7-833F7D0C5725}" type="slidenum">
              <a:rPr lang="en-US" smtClean="0"/>
              <a:t>28</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268326244"/>
              </p:ext>
            </p:extLst>
          </p:nvPr>
        </p:nvGraphicFramePr>
        <p:xfrm>
          <a:off x="381000" y="1020763"/>
          <a:ext cx="8610600" cy="5386122"/>
        </p:xfrm>
        <a:graphic>
          <a:graphicData uri="http://schemas.openxmlformats.org/drawingml/2006/table">
            <a:tbl>
              <a:tblPr firstRow="1" bandRow="1">
                <a:tableStyleId>{5940675A-B579-460E-94D1-54222C63F5DA}</a:tableStyleId>
              </a:tblPr>
              <a:tblGrid>
                <a:gridCol w="384402"/>
                <a:gridCol w="3690256"/>
                <a:gridCol w="1537607"/>
                <a:gridCol w="1614488"/>
                <a:gridCol w="1383847"/>
              </a:tblGrid>
              <a:tr h="639064">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No</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Name of </a:t>
                      </a:r>
                      <a:r>
                        <a:rPr lang="en-US" sz="1800" b="1" kern="1200" dirty="0" smtClean="0">
                          <a:effectLst/>
                          <a:latin typeface="Times New Roman" panose="02020603050405020304" pitchFamily="18" charset="0"/>
                          <a:cs typeface="Times New Roman" panose="02020603050405020304" pitchFamily="18" charset="0"/>
                        </a:rPr>
                        <a:t>Project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Amount </a:t>
                      </a:r>
                      <a:r>
                        <a:rPr lang="en-US" sz="1800" b="1" kern="1200" dirty="0" smtClean="0">
                          <a:effectLst/>
                          <a:latin typeface="Times New Roman" panose="02020603050405020304" pitchFamily="18" charset="0"/>
                          <a:cs typeface="Times New Roman" panose="02020603050405020304" pitchFamily="18" charset="0"/>
                        </a:rPr>
                        <a:t>Budgeted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Actual Payment as at </a:t>
                      </a:r>
                      <a:r>
                        <a:rPr lang="en-US" sz="1800" b="1" kern="1200" dirty="0" smtClean="0">
                          <a:effectLst/>
                          <a:latin typeface="Times New Roman" panose="02020603050405020304" pitchFamily="18" charset="0"/>
                          <a:cs typeface="Times New Roman" panose="02020603050405020304" pitchFamily="18" charset="0"/>
                        </a:rPr>
                        <a:t>Aug, 2020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smtClean="0">
                          <a:effectLst/>
                          <a:latin typeface="Times New Roman" panose="02020603050405020304" pitchFamily="18" charset="0"/>
                          <a:cs typeface="Times New Roman" panose="02020603050405020304" pitchFamily="18" charset="0"/>
                        </a:rPr>
                        <a:t>Outstanding</a:t>
                      </a:r>
                    </a:p>
                    <a:p>
                      <a:pPr marL="0" marR="0" algn="ctr">
                        <a:lnSpc>
                          <a:spcPct val="107000"/>
                        </a:lnSpc>
                        <a:spcBef>
                          <a:spcPts val="0"/>
                        </a:spcBef>
                        <a:spcAft>
                          <a:spcPts val="0"/>
                        </a:spcAft>
                      </a:pPr>
                      <a:r>
                        <a:rPr lang="en-US" sz="1800" b="1" kern="1200" dirty="0" smtClean="0">
                          <a:effectLst/>
                          <a:latin typeface="Times New Roman" panose="02020603050405020304" pitchFamily="18" charset="0"/>
                          <a:ea typeface="Calibri" panose="020F0502020204030204" pitchFamily="34" charset="0"/>
                          <a:cs typeface="Times New Roman" panose="02020603050405020304" pitchFamily="18" charset="0"/>
                        </a:rPr>
                        <a:t>Payment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7326">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mn-ea"/>
                          <a:cs typeface="Times New Roman" panose="02020603050405020304" pitchFamily="18" charset="0"/>
                        </a:rPr>
                        <a:t>Medical</a:t>
                      </a:r>
                      <a:r>
                        <a:rPr lang="en-US" sz="1800" baseline="0" dirty="0" smtClean="0">
                          <a:solidFill>
                            <a:schemeClr val="tx1"/>
                          </a:solidFill>
                          <a:effectLst/>
                          <a:latin typeface="Times New Roman" panose="02020603050405020304" pitchFamily="18" charset="0"/>
                          <a:ea typeface="+mn-ea"/>
                          <a:cs typeface="Times New Roman" panose="02020603050405020304" pitchFamily="18" charset="0"/>
                        </a:rPr>
                        <a:t> Supplies</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10,259.50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mn-ea"/>
                          <a:cs typeface="Times New Roman" panose="02020603050405020304" pitchFamily="18" charset="0"/>
                        </a:rPr>
                        <a:t>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mn-ea"/>
                          <a:cs typeface="Times New Roman" panose="02020603050405020304" pitchFamily="18" charset="0"/>
                        </a:rPr>
                        <a:t>10,259.50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23219">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Internal Security Operations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60,000.00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mn-ea"/>
                          <a:cs typeface="Times New Roman" panose="02020603050405020304" pitchFamily="18" charset="0"/>
                        </a:rPr>
                        <a:t>15,800.00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42,200.00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23219">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3</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Plan and budget preparation</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16,238.54</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3,761.46</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23219">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4</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Official National Celebrations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8</a:t>
                      </a:r>
                      <a:r>
                        <a:rPr lang="en-US" sz="1800" dirty="0" smtClean="0">
                          <a:effectLst/>
                          <a:latin typeface="Times New Roman" panose="02020603050405020304" pitchFamily="18" charset="0"/>
                          <a:cs typeface="Times New Roman" panose="02020603050405020304" pitchFamily="18" charset="0"/>
                        </a:rPr>
                        <a:t>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71,079..00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solidFill>
                            <a:schemeClr val="tx1"/>
                          </a:solidFill>
                          <a:effectLst/>
                          <a:latin typeface="Times New Roman" panose="02020603050405020304" pitchFamily="18" charset="0"/>
                          <a:cs typeface="Times New Roman" panose="02020603050405020304" pitchFamily="18" charset="0"/>
                        </a:rPr>
                        <a:t>13,000.00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63906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5</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Monitoring and Evaluation of </a:t>
                      </a:r>
                      <a:r>
                        <a:rPr lang="en-US" sz="1800" dirty="0" err="1">
                          <a:effectLst/>
                          <a:latin typeface="Times New Roman" panose="02020603050405020304" pitchFamily="18" charset="0"/>
                          <a:cs typeface="Times New Roman" panose="02020603050405020304" pitchFamily="18" charset="0"/>
                        </a:rPr>
                        <a:t>Programmes</a:t>
                      </a:r>
                      <a:r>
                        <a:rPr lang="en-US" sz="1800" dirty="0">
                          <a:effectLst/>
                          <a:latin typeface="Times New Roman" panose="02020603050405020304" pitchFamily="18" charset="0"/>
                          <a:cs typeface="Times New Roman" panose="02020603050405020304" pitchFamily="18" charset="0"/>
                        </a:rPr>
                        <a:t> and Projects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15,000.00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639064">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6</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Provide support for community initiated projects in the District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205,180.00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mn-ea"/>
                          <a:cs typeface="Times New Roman" panose="02020603050405020304" pitchFamily="18" charset="0"/>
                        </a:rPr>
                        <a:t>108,687.25</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96,492.75</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23219">
                <a:tc>
                  <a:txBody>
                    <a:bodyPr/>
                    <a:lstStyle/>
                    <a:p>
                      <a:pPr marL="0" marR="0">
                        <a:lnSpc>
                          <a:spcPct val="107000"/>
                        </a:lnSpc>
                        <a:spcBef>
                          <a:spcPts val="0"/>
                        </a:spcBef>
                        <a:spcAft>
                          <a:spcPts val="0"/>
                        </a:spcAft>
                      </a:pPr>
                      <a:r>
                        <a:rPr lang="en-US" sz="1800" dirty="0">
                          <a:effectLst/>
                          <a:latin typeface="Times New Roman" panose="02020603050405020304" pitchFamily="18" charset="0"/>
                          <a:ea typeface="+mn-ea"/>
                          <a:cs typeface="Times New Roman" panose="02020603050405020304" pitchFamily="18" charset="0"/>
                        </a:rPr>
                        <a:t>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Legislative enactment and oversight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82,072.00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solidFill>
                            <a:schemeClr val="tx1"/>
                          </a:solidFill>
                          <a:effectLst/>
                          <a:latin typeface="Times New Roman" panose="02020603050405020304" pitchFamily="18" charset="0"/>
                          <a:cs typeface="Times New Roman" panose="02020603050405020304" pitchFamily="18" charset="0"/>
                        </a:rPr>
                        <a:t>18,000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solidFill>
                            <a:schemeClr val="tx1"/>
                          </a:solidFill>
                          <a:effectLst/>
                          <a:latin typeface="Times New Roman" panose="02020603050405020304" pitchFamily="18" charset="0"/>
                          <a:cs typeface="Times New Roman" panose="02020603050405020304" pitchFamily="18" charset="0"/>
                        </a:rPr>
                        <a:t>27.000.00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23219">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Town hall meetings and Policy Affairs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60,259.00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5,820.00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54,439.00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23219">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Repairs</a:t>
                      </a:r>
                      <a:r>
                        <a:rPr lang="en-US" sz="1800" baseline="0" dirty="0" smtClean="0">
                          <a:effectLst/>
                          <a:latin typeface="Times New Roman" panose="02020603050405020304" pitchFamily="18" charset="0"/>
                          <a:ea typeface="+mn-ea"/>
                          <a:cs typeface="Times New Roman" panose="02020603050405020304" pitchFamily="18" charset="0"/>
                        </a:rPr>
                        <a:t> of Residential Building</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solidFill>
                            <a:schemeClr val="tx1"/>
                          </a:solidFill>
                          <a:effectLst/>
                          <a:latin typeface="Times New Roman" panose="02020603050405020304" pitchFamily="18" charset="0"/>
                          <a:cs typeface="Times New Roman" panose="02020603050405020304" pitchFamily="18" charset="0"/>
                        </a:rPr>
                        <a:t>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mn-ea"/>
                          <a:cs typeface="Times New Roman" panose="02020603050405020304" pitchFamily="18" charset="0"/>
                        </a:rPr>
                        <a:t>30,000.00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7326">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Repairs</a:t>
                      </a:r>
                      <a:r>
                        <a:rPr lang="en-US" sz="1800" baseline="0" dirty="0" smtClean="0">
                          <a:effectLst/>
                          <a:latin typeface="Times New Roman" panose="02020603050405020304" pitchFamily="18" charset="0"/>
                          <a:ea typeface="+mn-ea"/>
                          <a:cs typeface="Times New Roman" panose="02020603050405020304" pitchFamily="18" charset="0"/>
                        </a:rPr>
                        <a:t> of Office Building</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a:t>
                      </a:r>
                      <a:r>
                        <a:rPr lang="en-US" sz="1800" dirty="0" smtClean="0">
                          <a:effectLst/>
                          <a:latin typeface="Times New Roman" panose="02020603050405020304" pitchFamily="18" charset="0"/>
                          <a:cs typeface="Times New Roman" panose="02020603050405020304" pitchFamily="18" charset="0"/>
                        </a:rPr>
                        <a:t>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solidFill>
                            <a:schemeClr val="tx1"/>
                          </a:solidFill>
                          <a:effectLst/>
                          <a:latin typeface="Times New Roman" panose="02020603050405020304" pitchFamily="18" charset="0"/>
                          <a:cs typeface="Times New Roman" panose="02020603050405020304" pitchFamily="18" charset="0"/>
                        </a:rPr>
                        <a:t>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20,000.00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7326">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Farmers Day</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Celebrations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40,000.00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607638">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Planting for Export and Rural Development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bl>
          </a:graphicData>
        </a:graphic>
      </p:graphicFrame>
    </p:spTree>
    <p:extLst>
      <p:ext uri="{BB962C8B-B14F-4D97-AF65-F5344CB8AC3E}">
        <p14:creationId xmlns:p14="http://schemas.microsoft.com/office/powerpoint/2010/main" val="10113143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715963"/>
          </a:xfrm>
        </p:spPr>
        <p:txBody>
          <a:bodyPr>
            <a:noAutofit/>
          </a:bodyPr>
          <a:lstStyle/>
          <a:p>
            <a:r>
              <a:rPr lang="en-US" sz="2000" b="1" dirty="0" smtClean="0">
                <a:solidFill>
                  <a:prstClr val="black"/>
                </a:solidFill>
                <a:latin typeface="Times New Roman" panose="02020603050405020304" pitchFamily="18" charset="0"/>
                <a:cs typeface="Times New Roman" panose="02020603050405020304" pitchFamily="18" charset="0"/>
              </a:rPr>
              <a:t>2020 KEY PROJECTS AND PROGRAMMES FROM ALL SOURCES</a:t>
            </a:r>
            <a:endParaRPr lang="en-US" sz="20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29</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76837446"/>
              </p:ext>
            </p:extLst>
          </p:nvPr>
        </p:nvGraphicFramePr>
        <p:xfrm>
          <a:off x="381000" y="838199"/>
          <a:ext cx="8534404" cy="5672399"/>
        </p:xfrm>
        <a:graphic>
          <a:graphicData uri="http://schemas.openxmlformats.org/drawingml/2006/table">
            <a:tbl>
              <a:tblPr firstRow="1" bandRow="1">
                <a:tableStyleId>{5940675A-B579-460E-94D1-54222C63F5DA}</a:tableStyleId>
              </a:tblPr>
              <a:tblGrid>
                <a:gridCol w="381000"/>
                <a:gridCol w="3962400"/>
                <a:gridCol w="1219202"/>
                <a:gridCol w="1600201"/>
                <a:gridCol w="1371601"/>
              </a:tblGrid>
              <a:tr h="567494">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No</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Name of </a:t>
                      </a:r>
                      <a:r>
                        <a:rPr lang="en-US" sz="1800" b="1" kern="1200" dirty="0" smtClean="0">
                          <a:effectLst/>
                          <a:latin typeface="Times New Roman" panose="02020603050405020304" pitchFamily="18" charset="0"/>
                          <a:cs typeface="Times New Roman" panose="02020603050405020304" pitchFamily="18" charset="0"/>
                        </a:rPr>
                        <a:t>Project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Amount </a:t>
                      </a:r>
                      <a:r>
                        <a:rPr lang="en-US" sz="1800" b="1" kern="1200" dirty="0" smtClean="0">
                          <a:effectLst/>
                          <a:latin typeface="Times New Roman" panose="02020603050405020304" pitchFamily="18" charset="0"/>
                          <a:cs typeface="Times New Roman" panose="02020603050405020304" pitchFamily="18" charset="0"/>
                        </a:rPr>
                        <a:t>Budgeted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Actual Payment as at </a:t>
                      </a:r>
                      <a:r>
                        <a:rPr lang="en-US" sz="1800" b="1" kern="1200" dirty="0" smtClean="0">
                          <a:effectLst/>
                          <a:latin typeface="Times New Roman" panose="02020603050405020304" pitchFamily="18" charset="0"/>
                          <a:cs typeface="Times New Roman" panose="02020603050405020304" pitchFamily="18" charset="0"/>
                        </a:rPr>
                        <a:t>Aug, 2020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smtClean="0">
                          <a:effectLst/>
                          <a:latin typeface="Times New Roman" panose="02020603050405020304" pitchFamily="18" charset="0"/>
                          <a:cs typeface="Times New Roman" panose="02020603050405020304" pitchFamily="18" charset="0"/>
                        </a:rPr>
                        <a:t>Outstanding</a:t>
                      </a:r>
                    </a:p>
                    <a:p>
                      <a:pPr marL="0" marR="0" algn="ctr">
                        <a:lnSpc>
                          <a:spcPct val="107000"/>
                        </a:lnSpc>
                        <a:spcBef>
                          <a:spcPts val="0"/>
                        </a:spcBef>
                        <a:spcAft>
                          <a:spcPts val="0"/>
                        </a:spcAft>
                      </a:pPr>
                      <a:r>
                        <a:rPr lang="en-US" sz="1800" b="1" kern="1200" dirty="0" smtClean="0">
                          <a:effectLst/>
                          <a:latin typeface="Times New Roman" panose="02020603050405020304" pitchFamily="18" charset="0"/>
                          <a:ea typeface="Calibri" panose="020F0502020204030204" pitchFamily="34" charset="0"/>
                          <a:cs typeface="Times New Roman" panose="02020603050405020304" pitchFamily="18" charset="0"/>
                        </a:rPr>
                        <a:t>Payment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67494">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Completion</a:t>
                      </a:r>
                      <a:r>
                        <a:rPr lang="en-US" sz="1800" baseline="0" dirty="0" smtClean="0">
                          <a:solidFill>
                            <a:schemeClr val="tx1"/>
                          </a:solidFill>
                          <a:effectLst/>
                          <a:latin typeface="Times New Roman" panose="02020603050405020304" pitchFamily="18" charset="0"/>
                          <a:cs typeface="Times New Roman" panose="02020603050405020304" pitchFamily="18" charset="0"/>
                        </a:rPr>
                        <a:t> of</a:t>
                      </a:r>
                      <a:r>
                        <a:rPr lang="en-US" sz="1800" dirty="0" smtClean="0">
                          <a:solidFill>
                            <a:schemeClr val="tx1"/>
                          </a:solidFill>
                          <a:effectLst/>
                          <a:latin typeface="Times New Roman" panose="02020603050405020304" pitchFamily="18" charset="0"/>
                          <a:cs typeface="Times New Roman" panose="02020603050405020304" pitchFamily="18" charset="0"/>
                        </a:rPr>
                        <a:t> 3-Bedroom</a:t>
                      </a:r>
                      <a:r>
                        <a:rPr lang="en-US" sz="1800" baseline="0" dirty="0" smtClean="0">
                          <a:solidFill>
                            <a:schemeClr val="tx1"/>
                          </a:solidFill>
                          <a:effectLst/>
                          <a:latin typeface="Times New Roman" panose="02020603050405020304" pitchFamily="18" charset="0"/>
                          <a:cs typeface="Times New Roman" panose="02020603050405020304" pitchFamily="18" charset="0"/>
                        </a:rPr>
                        <a:t> Bungalow</a:t>
                      </a:r>
                      <a:r>
                        <a:rPr lang="en-US" sz="1800" dirty="0" smtClean="0">
                          <a:solidFill>
                            <a:schemeClr val="tx1"/>
                          </a:solidFill>
                          <a:effectLst/>
                          <a:latin typeface="Times New Roman" panose="02020603050405020304" pitchFamily="18" charset="0"/>
                          <a:cs typeface="Times New Roman" panose="02020603050405020304" pitchFamily="18" charset="0"/>
                        </a:rPr>
                        <a:t> </a:t>
                      </a:r>
                      <a:r>
                        <a:rPr lang="en-US" sz="1800" dirty="0">
                          <a:solidFill>
                            <a:schemeClr val="tx1"/>
                          </a:solidFill>
                          <a:effectLst/>
                          <a:latin typeface="Times New Roman" panose="02020603050405020304" pitchFamily="18" charset="0"/>
                          <a:cs typeface="Times New Roman" panose="02020603050405020304" pitchFamily="18" charset="0"/>
                        </a:rPr>
                        <a:t>at </a:t>
                      </a:r>
                      <a:r>
                        <a:rPr lang="en-US" sz="1800" dirty="0" smtClean="0">
                          <a:solidFill>
                            <a:schemeClr val="tx1"/>
                          </a:solidFill>
                          <a:effectLst/>
                          <a:latin typeface="Times New Roman" panose="02020603050405020304" pitchFamily="18" charset="0"/>
                          <a:cs typeface="Times New Roman" panose="02020603050405020304" pitchFamily="18" charset="0"/>
                        </a:rPr>
                        <a:t>Coaltar</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127,487.48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127,487.48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9350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Official</a:t>
                      </a:r>
                      <a:r>
                        <a:rPr lang="en-US" sz="1800" baseline="0" dirty="0" smtClean="0">
                          <a:effectLst/>
                          <a:latin typeface="Times New Roman" panose="02020603050405020304" pitchFamily="18" charset="0"/>
                          <a:ea typeface="+mn-ea"/>
                          <a:cs typeface="Times New Roman" panose="02020603050405020304" pitchFamily="18" charset="0"/>
                        </a:rPr>
                        <a:t> Celebrations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80,000.00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71,079.92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8,920.08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9350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Property</a:t>
                      </a:r>
                      <a:r>
                        <a:rPr lang="en-US" sz="1800" baseline="0" dirty="0" smtClean="0">
                          <a:effectLst/>
                          <a:latin typeface="Times New Roman" panose="02020603050405020304" pitchFamily="18" charset="0"/>
                          <a:ea typeface="+mn-ea"/>
                          <a:cs typeface="Times New Roman" panose="02020603050405020304" pitchFamily="18" charset="0"/>
                        </a:rPr>
                        <a:t> Valuation Exercise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a:t>
                      </a:r>
                      <a:r>
                        <a:rPr lang="en-US" sz="1800" dirty="0" smtClean="0">
                          <a:effectLst/>
                          <a:latin typeface="Times New Roman" panose="02020603050405020304" pitchFamily="18" charset="0"/>
                          <a:cs typeface="Times New Roman" panose="02020603050405020304" pitchFamily="18" charset="0"/>
                        </a:rPr>
                        <a:t>60,000.00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6,300.00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153,700.00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9350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Update</a:t>
                      </a:r>
                      <a:r>
                        <a:rPr lang="en-US" sz="1800" baseline="0" dirty="0" smtClean="0">
                          <a:effectLst/>
                          <a:latin typeface="Times New Roman" panose="02020603050405020304" pitchFamily="18" charset="0"/>
                          <a:ea typeface="+mn-ea"/>
                          <a:cs typeface="Times New Roman" panose="02020603050405020304" pitchFamily="18" charset="0"/>
                        </a:rPr>
                        <a:t> of Revenue database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solidFill>
                            <a:schemeClr val="tx1"/>
                          </a:solidFill>
                          <a:effectLst/>
                          <a:latin typeface="Times New Roman" panose="02020603050405020304" pitchFamily="18" charset="0"/>
                          <a:cs typeface="Times New Roman" panose="02020603050405020304" pitchFamily="18" charset="0"/>
                        </a:rPr>
                        <a:t>4</a:t>
                      </a:r>
                      <a:r>
                        <a:rPr lang="en-US" sz="1800" dirty="0" smtClean="0">
                          <a:solidFill>
                            <a:schemeClr val="tx1"/>
                          </a:solidFill>
                          <a:effectLst/>
                          <a:latin typeface="Times New Roman" panose="02020603050405020304" pitchFamily="18" charset="0"/>
                          <a:cs typeface="Times New Roman" panose="02020603050405020304" pitchFamily="18" charset="0"/>
                        </a:rPr>
                        <a:t>0,000.00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ea typeface="+mn-ea"/>
                          <a:cs typeface="Times New Roman" panose="02020603050405020304" pitchFamily="18" charset="0"/>
                        </a:rPr>
                        <a:t>40,000.00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9350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Rental</a:t>
                      </a:r>
                      <a:r>
                        <a:rPr lang="en-US" sz="1800" baseline="0" dirty="0" smtClean="0">
                          <a:effectLst/>
                          <a:latin typeface="Times New Roman" panose="02020603050405020304" pitchFamily="18" charset="0"/>
                          <a:ea typeface="+mn-ea"/>
                          <a:cs typeface="Times New Roman" panose="02020603050405020304" pitchFamily="18" charset="0"/>
                        </a:rPr>
                        <a:t> of Network and ICT Equipment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14,000.00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5,714.00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8,286.00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93507">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18</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Uniform</a:t>
                      </a:r>
                      <a:r>
                        <a:rPr lang="en-US" sz="1800" baseline="0" dirty="0" smtClean="0">
                          <a:effectLst/>
                          <a:latin typeface="Times New Roman" panose="02020603050405020304" pitchFamily="18" charset="0"/>
                          <a:ea typeface="+mn-ea"/>
                          <a:cs typeface="Times New Roman" panose="02020603050405020304" pitchFamily="18" charset="0"/>
                        </a:rPr>
                        <a:t> &amp; Protective Clothing</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a:t>
                      </a:r>
                      <a:r>
                        <a:rPr lang="en-US" sz="1800" dirty="0" smtClean="0">
                          <a:effectLst/>
                          <a:latin typeface="Times New Roman" panose="02020603050405020304" pitchFamily="18" charset="0"/>
                          <a:cs typeface="Times New Roman" panose="02020603050405020304" pitchFamily="18" charset="0"/>
                        </a:rPr>
                        <a:t>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93507">
                <a:tc>
                  <a:txBody>
                    <a:bodyPr/>
                    <a:lstStyle/>
                    <a:p>
                      <a:pPr marL="0" marR="0">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19</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Contract</a:t>
                      </a:r>
                      <a:r>
                        <a:rPr lang="en-US" sz="1800" baseline="0" dirty="0" smtClean="0">
                          <a:effectLst/>
                          <a:latin typeface="Times New Roman" panose="02020603050405020304" pitchFamily="18" charset="0"/>
                          <a:ea typeface="+mn-ea"/>
                          <a:cs typeface="Times New Roman" panose="02020603050405020304" pitchFamily="18" charset="0"/>
                        </a:rPr>
                        <a:t> Cleaning service Charges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320,000.00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47,550.00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272,450.00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9350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Printed</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Materials &amp; Stationery</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37,993.26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22,006.74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8031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Maintenance &amp;</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Servicing of assembly vehicles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67,000.00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37,845.00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29,155.00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96896">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Contingency/Emergency Works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90,000.00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83,980.00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6,020.00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96896">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Examination Fees &amp;</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Expenses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96896">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PWD Activities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111,055.79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117,455.88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(6,400.09)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85761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800" dirty="0" smtClean="0">
                          <a:effectLst/>
                          <a:latin typeface="Times New Roman" panose="02020603050405020304" pitchFamily="18" charset="0"/>
                          <a:cs typeface="Times New Roman" panose="02020603050405020304" pitchFamily="18" charset="0"/>
                        </a:rPr>
                        <a:t>District response initiative (DRI) Malaria/AIDS</a:t>
                      </a: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9,225.00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9,225.00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bl>
          </a:graphicData>
        </a:graphic>
      </p:graphicFrame>
    </p:spTree>
    <p:extLst>
      <p:ext uri="{BB962C8B-B14F-4D97-AF65-F5344CB8AC3E}">
        <p14:creationId xmlns:p14="http://schemas.microsoft.com/office/powerpoint/2010/main" val="22618480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noAutofit/>
          </a:bodyPr>
          <a:lstStyle/>
          <a:p>
            <a:r>
              <a:rPr lang="en-US" sz="2000" b="1" dirty="0" smtClean="0">
                <a:solidFill>
                  <a:prstClr val="black"/>
                </a:solidFill>
                <a:latin typeface="Times New Roman" panose="02020603050405020304" pitchFamily="18" charset="0"/>
                <a:cs typeface="Times New Roman" panose="02020603050405020304" pitchFamily="18" charset="0"/>
              </a:rPr>
              <a:t>2020 KEY PROJECTS AND PROGRAMMES FROM ALL SOURCES</a:t>
            </a:r>
            <a:endParaRPr lang="en-US" sz="20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30</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836957620"/>
              </p:ext>
            </p:extLst>
          </p:nvPr>
        </p:nvGraphicFramePr>
        <p:xfrm>
          <a:off x="304799" y="609593"/>
          <a:ext cx="8686804" cy="5847494"/>
        </p:xfrm>
        <a:graphic>
          <a:graphicData uri="http://schemas.openxmlformats.org/drawingml/2006/table">
            <a:tbl>
              <a:tblPr firstRow="1" bandRow="1">
                <a:tableStyleId>{5940675A-B579-460E-94D1-54222C63F5DA}</a:tableStyleId>
              </a:tblPr>
              <a:tblGrid>
                <a:gridCol w="381000"/>
                <a:gridCol w="3965121"/>
                <a:gridCol w="1262745"/>
                <a:gridCol w="1657351"/>
                <a:gridCol w="1420587"/>
              </a:tblGrid>
              <a:tr h="589475">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No</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Name of </a:t>
                      </a:r>
                      <a:r>
                        <a:rPr lang="en-US" sz="1800" b="1" kern="1200" dirty="0" smtClean="0">
                          <a:effectLst/>
                          <a:latin typeface="Times New Roman" panose="02020603050405020304" pitchFamily="18" charset="0"/>
                          <a:cs typeface="Times New Roman" panose="02020603050405020304" pitchFamily="18" charset="0"/>
                        </a:rPr>
                        <a:t>Project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Amount </a:t>
                      </a:r>
                      <a:r>
                        <a:rPr lang="en-US" sz="1800" b="1" kern="1200" dirty="0" smtClean="0">
                          <a:effectLst/>
                          <a:latin typeface="Times New Roman" panose="02020603050405020304" pitchFamily="18" charset="0"/>
                          <a:cs typeface="Times New Roman" panose="02020603050405020304" pitchFamily="18" charset="0"/>
                        </a:rPr>
                        <a:t>Budgeted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Actual Payment as at </a:t>
                      </a:r>
                      <a:r>
                        <a:rPr lang="en-US" sz="1800" b="1" kern="1200" dirty="0" smtClean="0">
                          <a:effectLst/>
                          <a:latin typeface="Times New Roman" panose="02020603050405020304" pitchFamily="18" charset="0"/>
                          <a:cs typeface="Times New Roman" panose="02020603050405020304" pitchFamily="18" charset="0"/>
                        </a:rPr>
                        <a:t>Aug, 2020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smtClean="0">
                          <a:effectLst/>
                          <a:latin typeface="Times New Roman" panose="02020603050405020304" pitchFamily="18" charset="0"/>
                          <a:cs typeface="Times New Roman" panose="02020603050405020304" pitchFamily="18" charset="0"/>
                        </a:rPr>
                        <a:t>Outstanding</a:t>
                      </a:r>
                    </a:p>
                    <a:p>
                      <a:pPr marL="0" marR="0" algn="ctr">
                        <a:lnSpc>
                          <a:spcPct val="107000"/>
                        </a:lnSpc>
                        <a:spcBef>
                          <a:spcPts val="0"/>
                        </a:spcBef>
                        <a:spcAft>
                          <a:spcPts val="0"/>
                        </a:spcAft>
                      </a:pPr>
                      <a:r>
                        <a:rPr lang="en-US" sz="1800" b="1" kern="1200" dirty="0" smtClean="0">
                          <a:effectLst/>
                          <a:latin typeface="Times New Roman" panose="02020603050405020304" pitchFamily="18" charset="0"/>
                          <a:ea typeface="Calibri" panose="020F0502020204030204" pitchFamily="34" charset="0"/>
                          <a:cs typeface="Times New Roman" panose="02020603050405020304" pitchFamily="18" charset="0"/>
                        </a:rPr>
                        <a:t>Payment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25266">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Seminars/Conferences/Workshops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90,640.50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88,000.00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solidFill>
                            <a:schemeClr val="tx1"/>
                          </a:solidFill>
                          <a:effectLst/>
                          <a:latin typeface="Times New Roman" panose="02020603050405020304" pitchFamily="18" charset="0"/>
                          <a:cs typeface="Times New Roman" panose="02020603050405020304" pitchFamily="18" charset="0"/>
                        </a:rPr>
                        <a:t>2,640.00</a:t>
                      </a:r>
                      <a:endPar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Refreshments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54,072.00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42,900.00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11,172.00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Support my First Day at School</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District</a:t>
                      </a:r>
                      <a:r>
                        <a:rPr lang="en-US" sz="1800" baseline="0" dirty="0" smtClean="0">
                          <a:effectLst/>
                          <a:latin typeface="Times New Roman" panose="02020603050405020304" pitchFamily="18" charset="0"/>
                          <a:ea typeface="+mn-ea"/>
                          <a:cs typeface="Times New Roman" panose="02020603050405020304" pitchFamily="18" charset="0"/>
                        </a:rPr>
                        <a:t> Education Support Fund</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82,072.40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2,000.00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80,072.40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Staff Development/Capacity Building</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40,000.00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30,410.00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9,590.00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16531">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Public</a:t>
                      </a:r>
                      <a:r>
                        <a:rPr lang="en-US" sz="1800" baseline="0" dirty="0" smtClean="0">
                          <a:effectLst/>
                          <a:latin typeface="Times New Roman" panose="02020603050405020304" pitchFamily="18" charset="0"/>
                          <a:ea typeface="+mn-ea"/>
                          <a:cs typeface="Times New Roman" panose="02020603050405020304" pitchFamily="18" charset="0"/>
                        </a:rPr>
                        <a:t> Education and Sensitization</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60,259.00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5,820.00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54,439.00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S</a:t>
                      </a:r>
                      <a:r>
                        <a:rPr lang="en-US" sz="1800" dirty="0" smtClean="0">
                          <a:effectLst/>
                          <a:latin typeface="Times New Roman" panose="02020603050405020304" pitchFamily="18" charset="0"/>
                          <a:cs typeface="Times New Roman" panose="02020603050405020304" pitchFamily="18" charset="0"/>
                        </a:rPr>
                        <a:t>upport for STMIE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911109">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Support the Development  and Management of Youth, Sports  and culture Heritage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2,000.00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Fumigation</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201,000.00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201,000.00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Repair</a:t>
                      </a:r>
                      <a:r>
                        <a:rPr lang="en-US" sz="1800" baseline="0" dirty="0" smtClean="0">
                          <a:effectLst/>
                          <a:latin typeface="Times New Roman" panose="02020603050405020304" pitchFamily="18" charset="0"/>
                          <a:ea typeface="+mn-ea"/>
                          <a:cs typeface="Times New Roman" panose="02020603050405020304" pitchFamily="18" charset="0"/>
                        </a:rPr>
                        <a:t> and maintenance of boreholes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75,000.00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75,000.00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Sanitation Improvement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160,000.00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38,388.00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121,612.00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Maintenance of Public Toilet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100,000.00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100,000.00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Waste</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Management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26,280.00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3,720.00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Support for disaster management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38,700.00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13,700.00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839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Planting for Food and Jobs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bl>
          </a:graphicData>
        </a:graphic>
      </p:graphicFrame>
    </p:spTree>
    <p:extLst>
      <p:ext uri="{BB962C8B-B14F-4D97-AF65-F5344CB8AC3E}">
        <p14:creationId xmlns:p14="http://schemas.microsoft.com/office/powerpoint/2010/main" val="4134581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Autofit/>
          </a:bodyPr>
          <a:lstStyle/>
          <a:p>
            <a:r>
              <a:rPr lang="en-US" sz="2000" b="1" dirty="0" smtClean="0">
                <a:solidFill>
                  <a:prstClr val="black"/>
                </a:solidFill>
                <a:latin typeface="Times New Roman" panose="02020603050405020304" pitchFamily="18" charset="0"/>
                <a:cs typeface="Times New Roman" panose="02020603050405020304" pitchFamily="18" charset="0"/>
              </a:rPr>
              <a:t>2020 KEY PROJECTS AND PROGRAMMES FROM ALL SOURCES</a:t>
            </a:r>
            <a:endParaRPr lang="en-US" sz="20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31</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963161682"/>
              </p:ext>
            </p:extLst>
          </p:nvPr>
        </p:nvGraphicFramePr>
        <p:xfrm>
          <a:off x="304798" y="990602"/>
          <a:ext cx="8534404" cy="5388990"/>
        </p:xfrm>
        <a:graphic>
          <a:graphicData uri="http://schemas.openxmlformats.org/drawingml/2006/table">
            <a:tbl>
              <a:tblPr firstRow="1" bandRow="1">
                <a:tableStyleId>{5940675A-B579-460E-94D1-54222C63F5DA}</a:tableStyleId>
              </a:tblPr>
              <a:tblGrid>
                <a:gridCol w="381000"/>
                <a:gridCol w="3962400"/>
                <a:gridCol w="1219202"/>
                <a:gridCol w="1600201"/>
                <a:gridCol w="1371601"/>
              </a:tblGrid>
              <a:tr h="582229">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No</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Name of </a:t>
                      </a:r>
                      <a:r>
                        <a:rPr lang="en-US" sz="1800" b="1" kern="1200" dirty="0" smtClean="0">
                          <a:effectLst/>
                          <a:latin typeface="Times New Roman" panose="02020603050405020304" pitchFamily="18" charset="0"/>
                          <a:cs typeface="Times New Roman" panose="02020603050405020304" pitchFamily="18" charset="0"/>
                        </a:rPr>
                        <a:t>Project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Amount </a:t>
                      </a:r>
                      <a:r>
                        <a:rPr lang="en-US" sz="1800" b="1" kern="1200" dirty="0" smtClean="0">
                          <a:effectLst/>
                          <a:latin typeface="Times New Roman" panose="02020603050405020304" pitchFamily="18" charset="0"/>
                          <a:cs typeface="Times New Roman" panose="02020603050405020304" pitchFamily="18" charset="0"/>
                        </a:rPr>
                        <a:t>Budgeted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Actual Payment as at </a:t>
                      </a:r>
                      <a:r>
                        <a:rPr lang="en-US" sz="1800" b="1" kern="1200" dirty="0" smtClean="0">
                          <a:effectLst/>
                          <a:latin typeface="Times New Roman" panose="02020603050405020304" pitchFamily="18" charset="0"/>
                          <a:cs typeface="Times New Roman" panose="02020603050405020304" pitchFamily="18" charset="0"/>
                        </a:rPr>
                        <a:t>Aug, 2020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smtClean="0">
                          <a:effectLst/>
                          <a:latin typeface="Times New Roman" panose="02020603050405020304" pitchFamily="18" charset="0"/>
                          <a:cs typeface="Times New Roman" panose="02020603050405020304" pitchFamily="18" charset="0"/>
                        </a:rPr>
                        <a:t>Outstanding</a:t>
                      </a:r>
                    </a:p>
                    <a:p>
                      <a:pPr marL="0" marR="0" algn="ctr">
                        <a:lnSpc>
                          <a:spcPct val="107000"/>
                        </a:lnSpc>
                        <a:spcBef>
                          <a:spcPts val="0"/>
                        </a:spcBef>
                        <a:spcAft>
                          <a:spcPts val="0"/>
                        </a:spcAft>
                      </a:pPr>
                      <a:r>
                        <a:rPr lang="en-US" sz="1800" b="1" kern="1200" dirty="0" smtClean="0">
                          <a:effectLst/>
                          <a:latin typeface="Times New Roman" panose="02020603050405020304" pitchFamily="18" charset="0"/>
                          <a:ea typeface="Calibri" panose="020F0502020204030204" pitchFamily="34" charset="0"/>
                          <a:cs typeface="Times New Roman" panose="02020603050405020304" pitchFamily="18" charset="0"/>
                        </a:rPr>
                        <a:t>Payment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074">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a:t>
                      </a:r>
                      <a:r>
                        <a:rPr lang="en-US" sz="1800" dirty="0" smtClean="0">
                          <a:effectLst/>
                          <a:latin typeface="Times New Roman" panose="02020603050405020304" pitchFamily="18"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Agric</a:t>
                      </a:r>
                      <a:r>
                        <a:rPr lang="en-US" sz="1800" baseline="0" dirty="0" smtClean="0">
                          <a:effectLst/>
                          <a:latin typeface="Times New Roman" panose="02020603050405020304" pitchFamily="18" charset="0"/>
                          <a:ea typeface="+mn-ea"/>
                          <a:cs typeface="Times New Roman" panose="02020603050405020304" pitchFamily="18" charset="0"/>
                        </a:rPr>
                        <a:t> MAG Activities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185,778.10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108,558.68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77,219.42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074">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a:t>
                      </a:r>
                      <a:r>
                        <a:rPr lang="en-US" sz="1800" dirty="0" smtClean="0">
                          <a:effectLst/>
                          <a:latin typeface="Times New Roman" panose="02020603050405020304" pitchFamily="18"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Preparation</a:t>
                      </a:r>
                      <a:r>
                        <a:rPr lang="en-US" sz="1800" baseline="0" dirty="0" smtClean="0">
                          <a:effectLst/>
                          <a:latin typeface="Times New Roman" panose="02020603050405020304" pitchFamily="18" charset="0"/>
                          <a:ea typeface="+mn-ea"/>
                          <a:cs typeface="Times New Roman" panose="02020603050405020304" pitchFamily="18" charset="0"/>
                        </a:rPr>
                        <a:t> of planning schemes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30,000.00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95277">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a:t>
                      </a:r>
                      <a:r>
                        <a:rPr lang="en-US" sz="1800" dirty="0" smtClean="0">
                          <a:effectLst/>
                          <a:latin typeface="Times New Roman" panose="02020603050405020304" pitchFamily="18"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Provision of </a:t>
                      </a:r>
                      <a:r>
                        <a:rPr lang="en-US" sz="1800" dirty="0" smtClean="0">
                          <a:effectLst/>
                          <a:latin typeface="Times New Roman" panose="02020603050405020304" pitchFamily="18" charset="0"/>
                          <a:cs typeface="Times New Roman" panose="02020603050405020304" pitchFamily="18" charset="0"/>
                        </a:rPr>
                        <a:t>200 </a:t>
                      </a:r>
                      <a:r>
                        <a:rPr lang="en-US" sz="1800" dirty="0">
                          <a:effectLst/>
                          <a:latin typeface="Times New Roman" panose="02020603050405020304" pitchFamily="18" charset="0"/>
                          <a:cs typeface="Times New Roman" panose="02020603050405020304" pitchFamily="18" charset="0"/>
                        </a:rPr>
                        <a:t>dual </a:t>
                      </a:r>
                      <a:r>
                        <a:rPr lang="en-US" sz="1800" dirty="0" smtClean="0">
                          <a:effectLst/>
                          <a:latin typeface="Times New Roman" panose="02020603050405020304" pitchFamily="18" charset="0"/>
                          <a:cs typeface="Times New Roman" panose="02020603050405020304" pitchFamily="18" charset="0"/>
                        </a:rPr>
                        <a:t>desk </a:t>
                      </a:r>
                      <a:r>
                        <a:rPr lang="en-US" sz="1800" dirty="0">
                          <a:effectLst/>
                          <a:latin typeface="Times New Roman" panose="02020603050405020304" pitchFamily="18" charset="0"/>
                          <a:cs typeface="Times New Roman" panose="02020603050405020304" pitchFamily="18" charset="0"/>
                        </a:rPr>
                        <a:t>for basic schools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75,000.00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75,000.00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95277">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a:t>
                      </a:r>
                      <a:r>
                        <a:rPr lang="en-US" sz="1800" dirty="0" smtClean="0">
                          <a:effectLst/>
                          <a:latin typeface="Times New Roman" panose="02020603050405020304" pitchFamily="18" charset="0"/>
                          <a:cs typeface="Times New Roman" panose="02020603050405020304" pitchFamily="18" charset="0"/>
                        </a:rPr>
                        <a:t>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Social Welfare &amp; Community Development Activities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43,201.00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43,201.00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074">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a:t>
                      </a:r>
                      <a:r>
                        <a:rPr lang="en-US" sz="1800" dirty="0" smtClean="0">
                          <a:effectLst/>
                          <a:latin typeface="Times New Roman" panose="02020603050405020304" pitchFamily="18" charset="0"/>
                          <a:cs typeface="Times New Roman" panose="02020603050405020304" pitchFamily="18" charset="0"/>
                        </a:rPr>
                        <a:t>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Purchase of Office Furniture &amp; Fittings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135,000.00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10,000.00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125,000.00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074">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a:t>
                      </a:r>
                      <a:r>
                        <a:rPr lang="en-US" sz="1800" dirty="0" smtClean="0">
                          <a:effectLst/>
                          <a:latin typeface="Times New Roman" panose="02020603050405020304" pitchFamily="18" charset="0"/>
                          <a:cs typeface="Times New Roman" panose="02020603050405020304" pitchFamily="18" charset="0"/>
                        </a:rPr>
                        <a:t>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Purchase</a:t>
                      </a:r>
                      <a:r>
                        <a:rPr lang="en-US" sz="1800" baseline="0" dirty="0" smtClean="0">
                          <a:effectLst/>
                          <a:latin typeface="Times New Roman" panose="02020603050405020304" pitchFamily="18" charset="0"/>
                          <a:ea typeface="+mn-ea"/>
                          <a:cs typeface="Times New Roman" panose="02020603050405020304" pitchFamily="18" charset="0"/>
                        </a:rPr>
                        <a:t> of Office Equipment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60,000.00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20,000.00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40,000.00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074">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a:t>
                      </a:r>
                      <a:r>
                        <a:rPr lang="en-US" sz="1800" dirty="0" smtClean="0">
                          <a:effectLst/>
                          <a:latin typeface="Times New Roman" panose="02020603050405020304" pitchFamily="18" charset="0"/>
                          <a:cs typeface="Times New Roman" panose="02020603050405020304" pitchFamily="18" charset="0"/>
                        </a:rPr>
                        <a:t>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Purchase</a:t>
                      </a:r>
                      <a:r>
                        <a:rPr lang="en-US" sz="1800" baseline="0" dirty="0" smtClean="0">
                          <a:effectLst/>
                          <a:latin typeface="Times New Roman" panose="02020603050405020304" pitchFamily="18" charset="0"/>
                          <a:ea typeface="+mn-ea"/>
                          <a:cs typeface="Times New Roman" panose="02020603050405020304" pitchFamily="18" charset="0"/>
                        </a:rPr>
                        <a:t> of Power Generator</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074">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48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mn-ea"/>
                          <a:cs typeface="Times New Roman" panose="02020603050405020304" pitchFamily="18" charset="0"/>
                        </a:rPr>
                        <a:t>Maintenance and repair of Streetlights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50,000.00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074">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Maintenance</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Markets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30,927.00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19,962.00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10,965.00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82229">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Construction of boreholes &amp; COVID-19 related water projects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240,000.00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149,472.00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90,528.00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074">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Reshaping of Roads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200,000.00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83,174.10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116,825.90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074">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Construction of Staff Bungalow</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131,487.00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131,487.00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074">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Scholarship and Bursaries (MP)</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200,000.00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156,410.88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43,589.12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bl>
          </a:graphicData>
        </a:graphic>
      </p:graphicFrame>
    </p:spTree>
    <p:extLst>
      <p:ext uri="{BB962C8B-B14F-4D97-AF65-F5344CB8AC3E}">
        <p14:creationId xmlns:p14="http://schemas.microsoft.com/office/powerpoint/2010/main" val="7639433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000" b="1" dirty="0" smtClean="0">
                <a:solidFill>
                  <a:prstClr val="black"/>
                </a:solidFill>
                <a:latin typeface="Times New Roman" panose="02020603050405020304" pitchFamily="18" charset="0"/>
                <a:cs typeface="Times New Roman" panose="02020603050405020304" pitchFamily="18" charset="0"/>
              </a:rPr>
              <a:t>2020 KEY PROJECTS AND PROGRAMMES FROM ALL SOURCES</a:t>
            </a:r>
            <a:endParaRPr lang="en-US" sz="20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32</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105250636"/>
              </p:ext>
            </p:extLst>
          </p:nvPr>
        </p:nvGraphicFramePr>
        <p:xfrm>
          <a:off x="381000" y="803454"/>
          <a:ext cx="8534404" cy="5701482"/>
        </p:xfrm>
        <a:graphic>
          <a:graphicData uri="http://schemas.openxmlformats.org/drawingml/2006/table">
            <a:tbl>
              <a:tblPr firstRow="1" bandRow="1">
                <a:tableStyleId>{5940675A-B579-460E-94D1-54222C63F5DA}</a:tableStyleId>
              </a:tblPr>
              <a:tblGrid>
                <a:gridCol w="381000"/>
                <a:gridCol w="3962400"/>
                <a:gridCol w="1219202"/>
                <a:gridCol w="1600201"/>
                <a:gridCol w="1371601"/>
              </a:tblGrid>
              <a:tr h="604276">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No</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Name of </a:t>
                      </a:r>
                      <a:r>
                        <a:rPr lang="en-US" sz="1800" b="1" kern="1200" dirty="0" smtClean="0">
                          <a:effectLst/>
                          <a:latin typeface="Times New Roman" panose="02020603050405020304" pitchFamily="18" charset="0"/>
                          <a:cs typeface="Times New Roman" panose="02020603050405020304" pitchFamily="18" charset="0"/>
                        </a:rPr>
                        <a:t>Project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Amount </a:t>
                      </a:r>
                      <a:r>
                        <a:rPr lang="en-US" sz="1800" b="1" kern="1200" dirty="0" smtClean="0">
                          <a:effectLst/>
                          <a:latin typeface="Times New Roman" panose="02020603050405020304" pitchFamily="18" charset="0"/>
                          <a:cs typeface="Times New Roman" panose="02020603050405020304" pitchFamily="18" charset="0"/>
                        </a:rPr>
                        <a:t>Budgeted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Actual Payment as at </a:t>
                      </a:r>
                      <a:r>
                        <a:rPr lang="en-US" sz="1800" b="1" kern="1200" dirty="0" smtClean="0">
                          <a:effectLst/>
                          <a:latin typeface="Times New Roman" panose="02020603050405020304" pitchFamily="18" charset="0"/>
                          <a:cs typeface="Times New Roman" panose="02020603050405020304" pitchFamily="18" charset="0"/>
                        </a:rPr>
                        <a:t>Aug, 2020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smtClean="0">
                          <a:effectLst/>
                          <a:latin typeface="Times New Roman" panose="02020603050405020304" pitchFamily="18" charset="0"/>
                          <a:cs typeface="Times New Roman" panose="02020603050405020304" pitchFamily="18" charset="0"/>
                        </a:rPr>
                        <a:t>Outstanding</a:t>
                      </a:r>
                    </a:p>
                    <a:p>
                      <a:pPr marL="0" marR="0" algn="ctr">
                        <a:lnSpc>
                          <a:spcPct val="107000"/>
                        </a:lnSpc>
                        <a:spcBef>
                          <a:spcPts val="0"/>
                        </a:spcBef>
                        <a:spcAft>
                          <a:spcPts val="0"/>
                        </a:spcAft>
                      </a:pPr>
                      <a:r>
                        <a:rPr lang="en-US" sz="1800" b="1" kern="1200" dirty="0" smtClean="0">
                          <a:effectLst/>
                          <a:latin typeface="Times New Roman" panose="02020603050405020304" pitchFamily="18" charset="0"/>
                          <a:ea typeface="Calibri" panose="020F0502020204030204" pitchFamily="34" charset="0"/>
                          <a:cs typeface="Times New Roman" panose="02020603050405020304" pitchFamily="18" charset="0"/>
                        </a:rPr>
                        <a:t>Payment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46422">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Capital</a:t>
                      </a:r>
                      <a:r>
                        <a:rPr lang="en-US" sz="1800" baseline="0" dirty="0" smtClean="0">
                          <a:effectLst/>
                          <a:latin typeface="Times New Roman" panose="02020603050405020304" pitchFamily="18" charset="0"/>
                          <a:ea typeface="+mn-ea"/>
                          <a:cs typeface="Times New Roman" panose="02020603050405020304" pitchFamily="18" charset="0"/>
                        </a:rPr>
                        <a:t> Projects (MP)</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200,000.00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162,596.45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37,403.55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5743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Environmental, Sanitation and Waste Management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70,000.00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47,000.00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23,000.00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5743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Organize Medical screening of food vendors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10,000.00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5743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Sanitation Improve Package and Fumigation</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300,000.00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300,000.00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275761">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GB" sz="1800" dirty="0">
                          <a:effectLst/>
                          <a:latin typeface="Times New Roman" panose="02020603050405020304" pitchFamily="18" charset="0"/>
                          <a:cs typeface="Times New Roman" panose="02020603050405020304" pitchFamily="18" charset="0"/>
                        </a:rPr>
                        <a:t>Preparation of SEA and DESSAP</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20,000.00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20,000.00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5743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Rehabilitation of Existing Toilet Facilities in the District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100,000.00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100,000.00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5743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60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Acquisition of Immovable and Movable Assets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55,999.00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25,000.00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30,999.00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5743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61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Construction</a:t>
                      </a:r>
                      <a:r>
                        <a:rPr lang="en-US" sz="1800" baseline="0" dirty="0" smtClean="0">
                          <a:effectLst/>
                          <a:latin typeface="Times New Roman" panose="02020603050405020304" pitchFamily="18" charset="0"/>
                          <a:ea typeface="+mn-ea"/>
                          <a:cs typeface="Times New Roman" panose="02020603050405020304" pitchFamily="18" charset="0"/>
                        </a:rPr>
                        <a:t> of 1No. 2-Units Classroom Block (Pavilion Type) at Kuano</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66,097.00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33,360.76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24,657.66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61097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62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800" dirty="0" smtClean="0">
                          <a:effectLst/>
                          <a:latin typeface="Times New Roman" panose="02020603050405020304" pitchFamily="18" charset="0"/>
                          <a:ea typeface="+mn-ea"/>
                          <a:cs typeface="Times New Roman" panose="02020603050405020304" pitchFamily="18" charset="0"/>
                        </a:rPr>
                        <a:t>Construction</a:t>
                      </a:r>
                      <a:r>
                        <a:rPr lang="en-US" sz="1800" baseline="0" dirty="0" smtClean="0">
                          <a:effectLst/>
                          <a:latin typeface="Times New Roman" panose="02020603050405020304" pitchFamily="18" charset="0"/>
                          <a:ea typeface="+mn-ea"/>
                          <a:cs typeface="Times New Roman" panose="02020603050405020304" pitchFamily="18" charset="0"/>
                        </a:rPr>
                        <a:t> of 1No. 2-Units Classroom Block (Pavilion Type) at Kwadwo Fosu</a:t>
                      </a: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65,894.80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32,839.00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30,256.53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bl>
          </a:graphicData>
        </a:graphic>
      </p:graphicFrame>
    </p:spTree>
    <p:extLst>
      <p:ext uri="{BB962C8B-B14F-4D97-AF65-F5344CB8AC3E}">
        <p14:creationId xmlns:p14="http://schemas.microsoft.com/office/powerpoint/2010/main" val="389867572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000" b="1" dirty="0" smtClean="0">
                <a:solidFill>
                  <a:prstClr val="black"/>
                </a:solidFill>
                <a:latin typeface="Times New Roman" panose="02020603050405020304" pitchFamily="18" charset="0"/>
                <a:cs typeface="Times New Roman" panose="02020603050405020304" pitchFamily="18" charset="0"/>
              </a:rPr>
              <a:t>2020 KEY PROJECTS AND PROGRAMMES FROM ALL SOURCES</a:t>
            </a:r>
            <a:endParaRPr lang="en-US" sz="20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33</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426755755"/>
              </p:ext>
            </p:extLst>
          </p:nvPr>
        </p:nvGraphicFramePr>
        <p:xfrm>
          <a:off x="228600" y="681749"/>
          <a:ext cx="8763004" cy="5841210"/>
        </p:xfrm>
        <a:graphic>
          <a:graphicData uri="http://schemas.openxmlformats.org/drawingml/2006/table">
            <a:tbl>
              <a:tblPr firstRow="1" bandRow="1">
                <a:tableStyleId>{5940675A-B579-460E-94D1-54222C63F5DA}</a:tableStyleId>
              </a:tblPr>
              <a:tblGrid>
                <a:gridCol w="391205"/>
                <a:gridCol w="4068536"/>
                <a:gridCol w="1251859"/>
                <a:gridCol w="1643064"/>
                <a:gridCol w="1408340"/>
              </a:tblGrid>
              <a:tr h="571296">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No</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Name of </a:t>
                      </a:r>
                      <a:r>
                        <a:rPr lang="en-US" sz="1800" b="1" kern="1200" dirty="0" smtClean="0">
                          <a:effectLst/>
                          <a:latin typeface="Times New Roman" panose="02020603050405020304" pitchFamily="18" charset="0"/>
                          <a:cs typeface="Times New Roman" panose="02020603050405020304" pitchFamily="18" charset="0"/>
                        </a:rPr>
                        <a:t>Project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Amount </a:t>
                      </a:r>
                      <a:r>
                        <a:rPr lang="en-US" sz="1800" b="1" kern="1200" dirty="0" smtClean="0">
                          <a:effectLst/>
                          <a:latin typeface="Times New Roman" panose="02020603050405020304" pitchFamily="18" charset="0"/>
                          <a:cs typeface="Times New Roman" panose="02020603050405020304" pitchFamily="18" charset="0"/>
                        </a:rPr>
                        <a:t>Budgeted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Actual Payment as at </a:t>
                      </a:r>
                      <a:r>
                        <a:rPr lang="en-US" sz="1800" b="1" kern="1200" dirty="0" smtClean="0">
                          <a:effectLst/>
                          <a:latin typeface="Times New Roman" panose="02020603050405020304" pitchFamily="18" charset="0"/>
                          <a:cs typeface="Times New Roman" panose="02020603050405020304" pitchFamily="18" charset="0"/>
                        </a:rPr>
                        <a:t>Aug, 2020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smtClean="0">
                          <a:effectLst/>
                          <a:latin typeface="Times New Roman" panose="02020603050405020304" pitchFamily="18" charset="0"/>
                          <a:cs typeface="Times New Roman" panose="02020603050405020304" pitchFamily="18" charset="0"/>
                        </a:rPr>
                        <a:t>Outstanding</a:t>
                      </a:r>
                    </a:p>
                    <a:p>
                      <a:pPr marL="0" marR="0" algn="ctr">
                        <a:lnSpc>
                          <a:spcPct val="107000"/>
                        </a:lnSpc>
                        <a:spcBef>
                          <a:spcPts val="0"/>
                        </a:spcBef>
                        <a:spcAft>
                          <a:spcPts val="0"/>
                        </a:spcAft>
                      </a:pPr>
                      <a:r>
                        <a:rPr lang="en-US" sz="1800" b="1" kern="1200" dirty="0" smtClean="0">
                          <a:effectLst/>
                          <a:latin typeface="Times New Roman" panose="02020603050405020304" pitchFamily="18" charset="0"/>
                          <a:ea typeface="Calibri" panose="020F0502020204030204" pitchFamily="34" charset="0"/>
                          <a:cs typeface="Times New Roman" panose="02020603050405020304" pitchFamily="18" charset="0"/>
                        </a:rPr>
                        <a:t>Payment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1148655">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Completion</a:t>
                      </a:r>
                      <a:r>
                        <a:rPr lang="en-US" sz="1800" baseline="0" dirty="0" smtClean="0">
                          <a:effectLst/>
                          <a:latin typeface="Times New Roman" panose="02020603050405020304" pitchFamily="18" charset="0"/>
                          <a:ea typeface="+mn-ea"/>
                          <a:cs typeface="Times New Roman" panose="02020603050405020304" pitchFamily="18" charset="0"/>
                        </a:rPr>
                        <a:t> of 1No. CHPS Compound with mechanized borehole, 10,000 liters polytank and 2 single rooms for Health Assistants at Bepoase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399,744.09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399,744.09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754071">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Completion</a:t>
                      </a:r>
                      <a:r>
                        <a:rPr lang="en-US" sz="1800" baseline="0" dirty="0" smtClean="0">
                          <a:effectLst/>
                          <a:latin typeface="Times New Roman" panose="02020603050405020304" pitchFamily="18" charset="0"/>
                          <a:ea typeface="+mn-ea"/>
                          <a:cs typeface="Times New Roman" panose="02020603050405020304" pitchFamily="18" charset="0"/>
                        </a:rPr>
                        <a:t> of 1No. 3-Units Classroom with Staff Common Room and Store at Otoase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224,680.00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202,212.00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22,468.00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71296">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Completion </a:t>
                      </a:r>
                      <a:r>
                        <a:rPr lang="en-US" sz="1800" dirty="0">
                          <a:effectLst/>
                          <a:latin typeface="Times New Roman" panose="02020603050405020304" pitchFamily="18" charset="0"/>
                          <a:cs typeface="Times New Roman" panose="02020603050405020304" pitchFamily="18" charset="0"/>
                        </a:rPr>
                        <a:t>of </a:t>
                      </a:r>
                      <a:r>
                        <a:rPr lang="en-US" sz="1800" baseline="0" dirty="0" smtClean="0">
                          <a:effectLst/>
                          <a:latin typeface="Times New Roman" panose="02020603050405020304" pitchFamily="18" charset="0"/>
                          <a:cs typeface="Times New Roman" panose="02020603050405020304" pitchFamily="18" charset="0"/>
                        </a:rPr>
                        <a:t>3No boreholes at Ayibontey Akukrom, Aziaka, Kwame Takyi</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91,895.00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82,705.00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9,190.00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571296">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800" dirty="0" smtClean="0">
                          <a:effectLst/>
                          <a:latin typeface="Times New Roman" panose="02020603050405020304" pitchFamily="18" charset="0"/>
                          <a:ea typeface="+mn-ea"/>
                          <a:cs typeface="Times New Roman" panose="02020603050405020304" pitchFamily="18" charset="0"/>
                        </a:rPr>
                        <a:t>Completion</a:t>
                      </a:r>
                      <a:r>
                        <a:rPr lang="en-US" sz="1800" baseline="0" dirty="0" smtClean="0">
                          <a:effectLst/>
                          <a:latin typeface="Times New Roman" panose="02020603050405020304" pitchFamily="18" charset="0"/>
                          <a:ea typeface="+mn-ea"/>
                          <a:cs typeface="Times New Roman" panose="02020603050405020304" pitchFamily="18" charset="0"/>
                        </a:rPr>
                        <a:t> of 1No. 2-Units Classroom Block (Pavilion Type) at Kokosiase</a:t>
                      </a: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36,537.30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26,151.26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10,386.04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859976">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Completion of 1No. CHPS Compound</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with mechanized borehole and 2-Units Single Rooms at Obuoho Nyarko</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algn="r"/>
                      <a:r>
                        <a:rPr lang="en-US" sz="1800" dirty="0" smtClean="0">
                          <a:latin typeface="Times New Roman" panose="02020603050405020304" pitchFamily="18" charset="0"/>
                          <a:cs typeface="Times New Roman" panose="02020603050405020304" pitchFamily="18" charset="0"/>
                        </a:rPr>
                        <a:t>39,863.42</a:t>
                      </a:r>
                      <a:endParaRPr lang="en-US" sz="1800" dirty="0">
                        <a:latin typeface="Times New Roman" panose="02020603050405020304" pitchFamily="18" charset="0"/>
                        <a:cs typeface="Times New Roman" panose="02020603050405020304" pitchFamily="18" charset="0"/>
                      </a:endParaRPr>
                    </a:p>
                  </a:txBody>
                  <a:tcPr marL="6854" marR="6854" marT="3427" marB="3427"/>
                </a:tc>
                <a:tc>
                  <a:txBody>
                    <a:bodyPr/>
                    <a:lstStyle/>
                    <a:p>
                      <a:pPr algn="r"/>
                      <a:r>
                        <a:rPr lang="en-US" sz="1800" dirty="0" smtClean="0">
                          <a:latin typeface="Times New Roman" panose="02020603050405020304" pitchFamily="18" charset="0"/>
                          <a:cs typeface="Times New Roman" panose="02020603050405020304" pitchFamily="18" charset="0"/>
                        </a:rPr>
                        <a:t>0</a:t>
                      </a:r>
                      <a:endParaRPr lang="en-US" sz="1800" dirty="0">
                        <a:latin typeface="Times New Roman" panose="02020603050405020304" pitchFamily="18" charset="0"/>
                        <a:cs typeface="Times New Roman" panose="02020603050405020304" pitchFamily="18" charset="0"/>
                      </a:endParaRPr>
                    </a:p>
                  </a:txBody>
                  <a:tcPr marL="6854" marR="6854" marT="3427" marB="3427"/>
                </a:tc>
                <a:tc>
                  <a:txBody>
                    <a:bodyPr/>
                    <a:lstStyle/>
                    <a:p>
                      <a:pPr algn="r"/>
                      <a:r>
                        <a:rPr lang="en-US" sz="1800" dirty="0" smtClean="0">
                          <a:latin typeface="Times New Roman" panose="02020603050405020304" pitchFamily="18" charset="0"/>
                          <a:cs typeface="Times New Roman" panose="02020603050405020304" pitchFamily="18" charset="0"/>
                        </a:rPr>
                        <a:t>39,863.00</a:t>
                      </a:r>
                      <a:endParaRPr lang="en-US" sz="1800" dirty="0">
                        <a:latin typeface="Times New Roman" panose="02020603050405020304" pitchFamily="18" charset="0"/>
                        <a:cs typeface="Times New Roman" panose="02020603050405020304" pitchFamily="18" charset="0"/>
                      </a:endParaRPr>
                    </a:p>
                  </a:txBody>
                  <a:tcPr marL="6854" marR="6854" marT="3427" marB="3427"/>
                </a:tc>
              </a:tr>
              <a:tr h="1086009">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Completion of 1No. CHPS Compound</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with mechanized borehole and 2-Units Single Rooms at Govinakrom</a:t>
                      </a: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txBody>
                  <a:tcPr marL="6854" marR="6854" marT="3427" marB="3427"/>
                </a:tc>
                <a:tc>
                  <a:txBody>
                    <a:bodyPr/>
                    <a:lstStyle/>
                    <a:p>
                      <a:pPr algn="r"/>
                      <a:r>
                        <a:rPr lang="en-US" sz="1800" dirty="0" smtClean="0">
                          <a:latin typeface="Times New Roman" panose="02020603050405020304" pitchFamily="18" charset="0"/>
                          <a:cs typeface="Times New Roman" panose="02020603050405020304" pitchFamily="18" charset="0"/>
                        </a:rPr>
                        <a:t>35,000.00</a:t>
                      </a:r>
                      <a:endParaRPr lang="en-US" sz="1800" dirty="0">
                        <a:latin typeface="Times New Roman" panose="02020603050405020304" pitchFamily="18" charset="0"/>
                        <a:cs typeface="Times New Roman" panose="02020603050405020304" pitchFamily="18" charset="0"/>
                      </a:endParaRPr>
                    </a:p>
                  </a:txBody>
                  <a:tcPr marL="6854" marR="6854" marT="3427" marB="3427"/>
                </a:tc>
                <a:tc>
                  <a:txBody>
                    <a:bodyPr/>
                    <a:lstStyle/>
                    <a:p>
                      <a:pPr algn="r"/>
                      <a:r>
                        <a:rPr lang="en-US" sz="1800" dirty="0" smtClean="0">
                          <a:latin typeface="Times New Roman" panose="02020603050405020304" pitchFamily="18" charset="0"/>
                          <a:cs typeface="Times New Roman" panose="02020603050405020304" pitchFamily="18" charset="0"/>
                        </a:rPr>
                        <a:t>0</a:t>
                      </a:r>
                      <a:endParaRPr lang="en-US" sz="1800" dirty="0">
                        <a:latin typeface="Times New Roman" panose="02020603050405020304" pitchFamily="18" charset="0"/>
                        <a:cs typeface="Times New Roman" panose="02020603050405020304" pitchFamily="18" charset="0"/>
                      </a:endParaRPr>
                    </a:p>
                  </a:txBody>
                  <a:tcPr marL="6854" marR="6854" marT="3427" marB="3427"/>
                </a:tc>
                <a:tc>
                  <a:txBody>
                    <a:bodyPr/>
                    <a:lstStyle/>
                    <a:p>
                      <a:pPr algn="r"/>
                      <a:r>
                        <a:rPr lang="en-US" sz="1800" dirty="0" smtClean="0">
                          <a:latin typeface="Times New Roman" panose="02020603050405020304" pitchFamily="18" charset="0"/>
                          <a:cs typeface="Times New Roman" panose="02020603050405020304" pitchFamily="18" charset="0"/>
                        </a:rPr>
                        <a:t>35,000.00</a:t>
                      </a:r>
                      <a:endParaRPr lang="en-US" sz="1800" dirty="0">
                        <a:latin typeface="Times New Roman" panose="02020603050405020304" pitchFamily="18" charset="0"/>
                        <a:cs typeface="Times New Roman" panose="02020603050405020304" pitchFamily="18" charset="0"/>
                      </a:endParaRPr>
                    </a:p>
                  </a:txBody>
                  <a:tcPr marL="6854" marR="6854" marT="3427" marB="3427"/>
                </a:tc>
              </a:tr>
            </a:tbl>
          </a:graphicData>
        </a:graphic>
      </p:graphicFrame>
    </p:spTree>
    <p:extLst>
      <p:ext uri="{BB962C8B-B14F-4D97-AF65-F5344CB8AC3E}">
        <p14:creationId xmlns:p14="http://schemas.microsoft.com/office/powerpoint/2010/main" val="401609468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900" b="1" dirty="0" smtClean="0">
                <a:solidFill>
                  <a:prstClr val="black"/>
                </a:solidFill>
                <a:latin typeface="Times New Roman" panose="02020603050405020304" pitchFamily="18" charset="0"/>
                <a:cs typeface="Times New Roman" panose="02020603050405020304" pitchFamily="18" charset="0"/>
              </a:rPr>
              <a:t>2020 KEY PROJECTS AND PROGRAMMES FROM ALL SOURCES</a:t>
            </a:r>
            <a:endParaRPr lang="en-US" sz="19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34</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514765114"/>
              </p:ext>
            </p:extLst>
          </p:nvPr>
        </p:nvGraphicFramePr>
        <p:xfrm>
          <a:off x="381000" y="1371600"/>
          <a:ext cx="8610600" cy="4625177"/>
        </p:xfrm>
        <a:graphic>
          <a:graphicData uri="http://schemas.openxmlformats.org/drawingml/2006/table">
            <a:tbl>
              <a:tblPr firstRow="1" bandRow="1">
                <a:tableStyleId>{5940675A-B579-460E-94D1-54222C63F5DA}</a:tableStyleId>
              </a:tblPr>
              <a:tblGrid>
                <a:gridCol w="311601"/>
                <a:gridCol w="4033156"/>
                <a:gridCol w="1240973"/>
                <a:gridCol w="1628776"/>
                <a:gridCol w="1396094"/>
              </a:tblGrid>
              <a:tr h="816630">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No</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Name of </a:t>
                      </a:r>
                      <a:r>
                        <a:rPr lang="en-US" sz="1800" b="1" kern="1200" dirty="0" smtClean="0">
                          <a:effectLst/>
                          <a:latin typeface="Times New Roman" panose="02020603050405020304" pitchFamily="18" charset="0"/>
                          <a:cs typeface="Times New Roman" panose="02020603050405020304" pitchFamily="18" charset="0"/>
                        </a:rPr>
                        <a:t>Project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Amount </a:t>
                      </a:r>
                      <a:r>
                        <a:rPr lang="en-US" sz="1800" b="1" kern="1200" dirty="0" smtClean="0">
                          <a:effectLst/>
                          <a:latin typeface="Times New Roman" panose="02020603050405020304" pitchFamily="18" charset="0"/>
                          <a:cs typeface="Times New Roman" panose="02020603050405020304" pitchFamily="18" charset="0"/>
                        </a:rPr>
                        <a:t>Budgeted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a:effectLst/>
                          <a:latin typeface="Times New Roman" panose="02020603050405020304" pitchFamily="18" charset="0"/>
                          <a:cs typeface="Times New Roman" panose="02020603050405020304" pitchFamily="18" charset="0"/>
                        </a:rPr>
                        <a:t>Actual Payment as at </a:t>
                      </a:r>
                      <a:r>
                        <a:rPr lang="en-US" sz="1800" b="1" kern="1200" dirty="0" smtClean="0">
                          <a:effectLst/>
                          <a:latin typeface="Times New Roman" panose="02020603050405020304" pitchFamily="18" charset="0"/>
                          <a:cs typeface="Times New Roman" panose="02020603050405020304" pitchFamily="18" charset="0"/>
                        </a:rPr>
                        <a:t>Aug, 2020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ctr">
                        <a:lnSpc>
                          <a:spcPct val="107000"/>
                        </a:lnSpc>
                        <a:spcBef>
                          <a:spcPts val="0"/>
                        </a:spcBef>
                        <a:spcAft>
                          <a:spcPts val="0"/>
                        </a:spcAft>
                      </a:pPr>
                      <a:r>
                        <a:rPr lang="en-US" sz="1800" b="1" kern="1200" dirty="0" smtClean="0">
                          <a:effectLst/>
                          <a:latin typeface="Times New Roman" panose="02020603050405020304" pitchFamily="18" charset="0"/>
                          <a:cs typeface="Times New Roman" panose="02020603050405020304" pitchFamily="18" charset="0"/>
                        </a:rPr>
                        <a:t>Outstanding</a:t>
                      </a:r>
                    </a:p>
                    <a:p>
                      <a:pPr marL="0" marR="0" algn="ctr">
                        <a:lnSpc>
                          <a:spcPct val="107000"/>
                        </a:lnSpc>
                        <a:spcBef>
                          <a:spcPts val="0"/>
                        </a:spcBef>
                        <a:spcAft>
                          <a:spcPts val="0"/>
                        </a:spcAft>
                      </a:pPr>
                      <a:r>
                        <a:rPr lang="en-US" sz="1800" b="1" kern="1200" dirty="0" smtClean="0">
                          <a:effectLst/>
                          <a:latin typeface="Times New Roman" panose="02020603050405020304" pitchFamily="18" charset="0"/>
                          <a:ea typeface="Calibri" panose="020F0502020204030204" pitchFamily="34" charset="0"/>
                          <a:cs typeface="Times New Roman" panose="02020603050405020304" pitchFamily="18" charset="0"/>
                        </a:rPr>
                        <a:t>Payment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631170">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Completion of 1No. CHPS Compound</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with borehole at Ayekokooso</a:t>
                      </a: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16,867.74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609042">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70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Production and acquisition of improved agricultural inputs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11,500.00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7,000.00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4,500.00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14532">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71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800" dirty="0" smtClean="0">
                          <a:effectLst/>
                          <a:latin typeface="Times New Roman" panose="02020603050405020304" pitchFamily="18" charset="0"/>
                          <a:cs typeface="Times New Roman" panose="02020603050405020304" pitchFamily="18" charset="0"/>
                        </a:rPr>
                        <a:t>Support  Extension Services</a:t>
                      </a: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58,100.00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13,000.00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45,100.00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930443">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72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Establish and support DCACT, DAAS and LED Committee to improve productivity and Local Economic Development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35,000.00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609042">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73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Nursing of  </a:t>
                      </a:r>
                      <a:r>
                        <a:rPr lang="en-US" sz="1800" dirty="0" smtClean="0">
                          <a:effectLst/>
                          <a:latin typeface="Times New Roman" panose="02020603050405020304" pitchFamily="18" charset="0"/>
                          <a:cs typeface="Times New Roman" panose="02020603050405020304" pitchFamily="18" charset="0"/>
                        </a:rPr>
                        <a:t>108,000 </a:t>
                      </a:r>
                      <a:r>
                        <a:rPr lang="en-US" sz="1800" dirty="0">
                          <a:effectLst/>
                          <a:latin typeface="Times New Roman" panose="02020603050405020304" pitchFamily="18" charset="0"/>
                          <a:cs typeface="Times New Roman" panose="02020603050405020304" pitchFamily="18" charset="0"/>
                        </a:rPr>
                        <a:t>Oil Palm Seedlings in Selected Communities (PERD)</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80,000.00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80,000.00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301290">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74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Disaster Management Operations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30,000.00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30,000.00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r h="413028">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TOTALS</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4,503,634.30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708,797.00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c>
                  <a:txBody>
                    <a:bodyPr/>
                    <a:lstStyle/>
                    <a:p>
                      <a:pPr marL="0" marR="0" algn="r">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3,794,837.30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4" marR="6854" marT="3427" marB="3427"/>
                </a:tc>
              </a:tr>
            </a:tbl>
          </a:graphicData>
        </a:graphic>
      </p:graphicFrame>
    </p:spTree>
    <p:extLst>
      <p:ext uri="{BB962C8B-B14F-4D97-AF65-F5344CB8AC3E}">
        <p14:creationId xmlns:p14="http://schemas.microsoft.com/office/powerpoint/2010/main" val="53232707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763000" cy="731838"/>
          </a:xfrm>
        </p:spPr>
        <p:txBody>
          <a:bodyPr>
            <a:normAutofit/>
          </a:bodyPr>
          <a:lstStyle/>
          <a:p>
            <a:pPr algn="ctr"/>
            <a:r>
              <a:rPr lang="en-US" sz="2900" dirty="0" smtClean="0">
                <a:latin typeface="Times New Roman" panose="02020603050405020304" pitchFamily="18" charset="0"/>
                <a:cs typeface="Times New Roman" panose="02020603050405020304" pitchFamily="18" charset="0"/>
              </a:rPr>
              <a:t>2020 SANITATION BUDGET PERFORMANCE</a:t>
            </a:r>
            <a:endParaRPr lang="en-US" sz="29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35</a:t>
            </a:fld>
            <a:endParaRPr lang="en-US"/>
          </a:p>
        </p:txBody>
      </p:sp>
      <p:graphicFrame>
        <p:nvGraphicFramePr>
          <p:cNvPr id="7" name="Table 6"/>
          <p:cNvGraphicFramePr>
            <a:graphicFrameLocks noGrp="1"/>
          </p:cNvGraphicFramePr>
          <p:nvPr>
            <p:extLst>
              <p:ext uri="{D42A27DB-BD31-4B8C-83A1-F6EECF244321}">
                <p14:modId xmlns:p14="http://schemas.microsoft.com/office/powerpoint/2010/main" val="612098385"/>
              </p:ext>
            </p:extLst>
          </p:nvPr>
        </p:nvGraphicFramePr>
        <p:xfrm>
          <a:off x="228601" y="850900"/>
          <a:ext cx="8748712" cy="5463414"/>
        </p:xfrm>
        <a:graphic>
          <a:graphicData uri="http://schemas.openxmlformats.org/drawingml/2006/table">
            <a:tbl>
              <a:tblPr firstRow="1" bandRow="1">
                <a:tableStyleId>{5940675A-B579-460E-94D1-54222C63F5DA}</a:tableStyleId>
              </a:tblPr>
              <a:tblGrid>
                <a:gridCol w="693204"/>
                <a:gridCol w="4571507"/>
                <a:gridCol w="1813791"/>
                <a:gridCol w="1670210"/>
              </a:tblGrid>
              <a:tr h="427576">
                <a:tc gridSpan="4">
                  <a:txBody>
                    <a:bodyPr/>
                    <a:lstStyle/>
                    <a:p>
                      <a:pPr marL="0" marR="0" algn="ctr">
                        <a:lnSpc>
                          <a:spcPct val="107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LIQUID WASTE</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hMerge="1">
                  <a:txBody>
                    <a:bodyPr/>
                    <a:lstStyle/>
                    <a:p>
                      <a:endParaRPr lang="en-US"/>
                    </a:p>
                  </a:txBody>
                  <a:tcPr/>
                </a:tc>
                <a:tc hMerge="1">
                  <a:txBody>
                    <a:bodyPr/>
                    <a:lstStyle/>
                    <a:p>
                      <a:endParaRPr lang="en-US"/>
                    </a:p>
                  </a:txBody>
                  <a:tcPr/>
                </a:tc>
                <a:tc hMerge="1">
                  <a:txBody>
                    <a:bodyPr/>
                    <a:lstStyle/>
                    <a:p>
                      <a:endParaRPr lang="en-US"/>
                    </a:p>
                  </a:txBody>
                  <a:tcPr/>
                </a:tc>
              </a:tr>
              <a:tr h="550324">
                <a:tc>
                  <a:txBody>
                    <a:bodyPr/>
                    <a:lstStyle/>
                    <a:p>
                      <a:pPr marL="0" marR="0">
                        <a:lnSpc>
                          <a:spcPct val="107000"/>
                        </a:lnSpc>
                        <a:spcBef>
                          <a:spcPts val="0"/>
                        </a:spcBef>
                        <a:spcAft>
                          <a:spcPts val="0"/>
                        </a:spcAft>
                      </a:pPr>
                      <a:r>
                        <a:rPr lang="en-US" sz="2000" b="1" kern="1200" dirty="0">
                          <a:effectLst/>
                          <a:latin typeface="Times New Roman" panose="02020603050405020304" pitchFamily="18" charset="0"/>
                          <a:cs typeface="Times New Roman" panose="02020603050405020304" pitchFamily="18" charset="0"/>
                        </a:rPr>
                        <a:t>No</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nSpc>
                          <a:spcPct val="107000"/>
                        </a:lnSpc>
                        <a:spcBef>
                          <a:spcPts val="0"/>
                        </a:spcBef>
                        <a:spcAft>
                          <a:spcPts val="0"/>
                        </a:spcAft>
                      </a:pPr>
                      <a:r>
                        <a:rPr lang="en-US" sz="2000" b="1" kern="1200" dirty="0">
                          <a:effectLst/>
                          <a:latin typeface="Times New Roman" panose="02020603050405020304" pitchFamily="18" charset="0"/>
                          <a:cs typeface="Times New Roman" panose="02020603050405020304" pitchFamily="18" charset="0"/>
                        </a:rPr>
                        <a:t>Name of Activity/Project</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ctr">
                        <a:lnSpc>
                          <a:spcPct val="107000"/>
                        </a:lnSpc>
                        <a:spcBef>
                          <a:spcPts val="0"/>
                        </a:spcBef>
                        <a:spcAft>
                          <a:spcPts val="0"/>
                        </a:spcAft>
                      </a:pPr>
                      <a:r>
                        <a:rPr lang="en-US" sz="2000" b="1" kern="1200" dirty="0">
                          <a:effectLst/>
                          <a:latin typeface="Times New Roman" panose="02020603050405020304" pitchFamily="18" charset="0"/>
                          <a:cs typeface="Times New Roman" panose="02020603050405020304" pitchFamily="18" charset="0"/>
                        </a:rPr>
                        <a:t>Budget </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ctr">
                        <a:lnSpc>
                          <a:spcPct val="107000"/>
                        </a:lnSpc>
                        <a:spcBef>
                          <a:spcPts val="0"/>
                        </a:spcBef>
                        <a:spcAft>
                          <a:spcPts val="0"/>
                        </a:spcAft>
                      </a:pPr>
                      <a:r>
                        <a:rPr lang="en-US" sz="2000" b="1" kern="1200" dirty="0">
                          <a:effectLst/>
                          <a:latin typeface="Times New Roman" panose="02020603050405020304" pitchFamily="18" charset="0"/>
                          <a:cs typeface="Times New Roman" panose="02020603050405020304" pitchFamily="18" charset="0"/>
                        </a:rPr>
                        <a:t>Actual as at </a:t>
                      </a:r>
                      <a:r>
                        <a:rPr lang="en-US" sz="2000" b="1" kern="1200" dirty="0" smtClean="0">
                          <a:effectLst/>
                          <a:latin typeface="Times New Roman" panose="02020603050405020304" pitchFamily="18" charset="0"/>
                          <a:cs typeface="Times New Roman" panose="02020603050405020304" pitchFamily="18" charset="0"/>
                        </a:rPr>
                        <a:t>Aug, 2020</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r>
              <a:tr h="427576">
                <a:tc>
                  <a:txBody>
                    <a:bodyPr/>
                    <a:lstStyle/>
                    <a:p>
                      <a:pPr marL="0" marR="0">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1</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nSpc>
                          <a:spcPct val="107000"/>
                        </a:lnSpc>
                        <a:spcBef>
                          <a:spcPts val="0"/>
                        </a:spcBef>
                        <a:spcAft>
                          <a:spcPts val="0"/>
                        </a:spcAft>
                      </a:pPr>
                      <a:r>
                        <a:rPr lang="en-US" sz="2000" dirty="0" smtClean="0">
                          <a:effectLst/>
                          <a:latin typeface="Times New Roman" panose="02020603050405020304" pitchFamily="18" charset="0"/>
                          <a:ea typeface="+mn-ea"/>
                          <a:cs typeface="Times New Roman" panose="02020603050405020304" pitchFamily="18" charset="0"/>
                        </a:rPr>
                        <a:t>Fumigation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r">
                        <a:lnSpc>
                          <a:spcPct val="107000"/>
                        </a:lnSpc>
                        <a:spcBef>
                          <a:spcPts val="0"/>
                        </a:spcBef>
                        <a:spcAft>
                          <a:spcPts val="0"/>
                        </a:spcAft>
                      </a:pPr>
                      <a:r>
                        <a:rPr lang="en-US" sz="2000" dirty="0" smtClean="0">
                          <a:effectLst/>
                          <a:latin typeface="Times New Roman" panose="02020603050405020304" pitchFamily="18" charset="0"/>
                          <a:cs typeface="Times New Roman" panose="02020603050405020304" pitchFamily="18" charset="0"/>
                        </a:rPr>
                        <a:t>161,000.00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r">
                        <a:lnSpc>
                          <a:spcPct val="107000"/>
                        </a:lnSpc>
                        <a:spcBef>
                          <a:spcPts val="0"/>
                        </a:spcBef>
                        <a:spcAft>
                          <a:spcPts val="0"/>
                        </a:spcAft>
                      </a:pPr>
                      <a:r>
                        <a:rPr lang="en-US" sz="2000">
                          <a:effectLst/>
                          <a:latin typeface="Times New Roman" panose="02020603050405020304" pitchFamily="18" charset="0"/>
                          <a:cs typeface="Times New Roman" panose="02020603050405020304" pitchFamily="18" charset="0"/>
                        </a:rPr>
                        <a:t>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r>
              <a:tr h="614078">
                <a:tc>
                  <a:txBody>
                    <a:bodyPr/>
                    <a:lstStyle/>
                    <a:p>
                      <a:pPr marL="0" marR="0">
                        <a:lnSpc>
                          <a:spcPct val="107000"/>
                        </a:lnSpc>
                        <a:spcBef>
                          <a:spcPts val="0"/>
                        </a:spcBef>
                        <a:spcAft>
                          <a:spcPts val="0"/>
                        </a:spcAft>
                      </a:pPr>
                      <a:r>
                        <a:rPr lang="en-US" sz="2000" dirty="0" smtClean="0">
                          <a:effectLst/>
                          <a:latin typeface="Times New Roman" panose="02020603050405020304" pitchFamily="18" charset="0"/>
                          <a:ea typeface="+mn-ea"/>
                          <a:cs typeface="Times New Roman" panose="02020603050405020304" pitchFamily="18" charset="0"/>
                        </a:rPr>
                        <a:t>2</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2000" dirty="0" smtClean="0">
                          <a:effectLst/>
                          <a:latin typeface="Times New Roman" panose="02020603050405020304" pitchFamily="18" charset="0"/>
                          <a:cs typeface="Times New Roman" panose="02020603050405020304" pitchFamily="18" charset="0"/>
                        </a:rPr>
                        <a:t>Rehabilitation of Existing Toilet Facilities in the District</a:t>
                      </a:r>
                      <a:endParaRPr lang="en-US"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r">
                        <a:lnSpc>
                          <a:spcPct val="107000"/>
                        </a:lnSpc>
                        <a:spcBef>
                          <a:spcPts val="0"/>
                        </a:spcBef>
                        <a:spcAft>
                          <a:spcPts val="0"/>
                        </a:spcAft>
                      </a:pPr>
                      <a:r>
                        <a:rPr lang="en-US" sz="2000" dirty="0" smtClean="0">
                          <a:effectLst/>
                          <a:latin typeface="Times New Roman" panose="02020603050405020304" pitchFamily="18" charset="0"/>
                          <a:cs typeface="Times New Roman" panose="02020603050405020304" pitchFamily="18" charset="0"/>
                        </a:rPr>
                        <a:t>100,000.00</a:t>
                      </a:r>
                      <a:endParaRPr lang="en-US" sz="2000" dirty="0">
                        <a:effectLst/>
                        <a:latin typeface="Times New Roman" panose="02020603050405020304" pitchFamily="18" charset="0"/>
                        <a:cs typeface="Times New Roman" panose="02020603050405020304" pitchFamily="18" charset="0"/>
                      </a:endParaRPr>
                    </a:p>
                  </a:txBody>
                  <a:tcPr marL="75597" marR="75597" marT="37799" marB="37799"/>
                </a:tc>
                <a:tc>
                  <a:txBody>
                    <a:bodyPr/>
                    <a:lstStyle/>
                    <a:p>
                      <a:pPr marL="0" marR="0" algn="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 </a:t>
                      </a:r>
                      <a:r>
                        <a:rPr lang="en-US" sz="2000" dirty="0" smtClean="0">
                          <a:effectLst/>
                          <a:latin typeface="Times New Roman" panose="02020603050405020304" pitchFamily="18" charset="0"/>
                          <a:cs typeface="Times New Roman" panose="02020603050405020304" pitchFamily="18" charset="0"/>
                        </a:rPr>
                        <a:t>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r>
              <a:tr h="427576">
                <a:tc>
                  <a:txBody>
                    <a:bodyPr/>
                    <a:lstStyle/>
                    <a:p>
                      <a:pPr>
                        <a:lnSpc>
                          <a:spcPct val="107000"/>
                        </a:lnSpc>
                      </a:pPr>
                      <a:endParaRPr lang="en-US" sz="2000" b="1">
                        <a:effectLst/>
                        <a:latin typeface="Times New Roman" panose="02020603050405020304" pitchFamily="18" charset="0"/>
                        <a:cs typeface="Times New Roman" panose="02020603050405020304" pitchFamily="18" charset="0"/>
                      </a:endParaRPr>
                    </a:p>
                  </a:txBody>
                  <a:tcPr marL="75597" marR="75597" marT="37799" marB="37799"/>
                </a:tc>
                <a:tc>
                  <a:txBody>
                    <a:bodyPr/>
                    <a:lstStyle/>
                    <a:p>
                      <a:pPr marL="0" marR="0">
                        <a:lnSpc>
                          <a:spcPct val="107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TOTAL</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r">
                        <a:lnSpc>
                          <a:spcPct val="107000"/>
                        </a:lnSpc>
                        <a:spcBef>
                          <a:spcPts val="0"/>
                        </a:spcBef>
                        <a:spcAft>
                          <a:spcPts val="0"/>
                        </a:spcAft>
                      </a:pPr>
                      <a:r>
                        <a:rPr lang="en-US" sz="2000" b="1" dirty="0" smtClean="0">
                          <a:effectLst/>
                          <a:latin typeface="Times New Roman" panose="02020603050405020304" pitchFamily="18" charset="0"/>
                          <a:cs typeface="Times New Roman" panose="02020603050405020304" pitchFamily="18" charset="0"/>
                        </a:rPr>
                        <a:t>160,000.00</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r">
                        <a:lnSpc>
                          <a:spcPct val="107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0</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r>
              <a:tr h="427576">
                <a:tc gridSpan="4">
                  <a:txBody>
                    <a:bodyPr/>
                    <a:lstStyle/>
                    <a:p>
                      <a:pPr marL="0" marR="0" algn="ctr">
                        <a:lnSpc>
                          <a:spcPct val="107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SOLID WASTE</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hMerge="1">
                  <a:txBody>
                    <a:bodyPr/>
                    <a:lstStyle/>
                    <a:p>
                      <a:endParaRPr lang="en-US"/>
                    </a:p>
                  </a:txBody>
                  <a:tcPr/>
                </a:tc>
                <a:tc hMerge="1">
                  <a:txBody>
                    <a:bodyPr/>
                    <a:lstStyle/>
                    <a:p>
                      <a:endParaRPr lang="en-US"/>
                    </a:p>
                  </a:txBody>
                  <a:tcPr/>
                </a:tc>
                <a:tc hMerge="1">
                  <a:txBody>
                    <a:bodyPr/>
                    <a:lstStyle/>
                    <a:p>
                      <a:endParaRPr lang="en-US"/>
                    </a:p>
                  </a:txBody>
                  <a:tcPr/>
                </a:tc>
              </a:tr>
              <a:tr h="569534">
                <a:tc>
                  <a:txBody>
                    <a:bodyPr/>
                    <a:lstStyle/>
                    <a:p>
                      <a:pPr marL="0" marR="0">
                        <a:lnSpc>
                          <a:spcPct val="107000"/>
                        </a:lnSpc>
                        <a:spcBef>
                          <a:spcPts val="0"/>
                        </a:spcBef>
                        <a:spcAft>
                          <a:spcPts val="0"/>
                        </a:spcAft>
                      </a:pPr>
                      <a:r>
                        <a:rPr lang="en-US" sz="2000" b="1" kern="1200" dirty="0">
                          <a:effectLst/>
                          <a:latin typeface="Times New Roman" panose="02020603050405020304" pitchFamily="18" charset="0"/>
                          <a:cs typeface="Times New Roman" panose="02020603050405020304" pitchFamily="18" charset="0"/>
                        </a:rPr>
                        <a:t>No</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nSpc>
                          <a:spcPct val="107000"/>
                        </a:lnSpc>
                        <a:spcBef>
                          <a:spcPts val="0"/>
                        </a:spcBef>
                        <a:spcAft>
                          <a:spcPts val="0"/>
                        </a:spcAft>
                      </a:pPr>
                      <a:r>
                        <a:rPr lang="en-US" sz="2000" b="1" kern="1200" dirty="0">
                          <a:effectLst/>
                          <a:latin typeface="Times New Roman" panose="02020603050405020304" pitchFamily="18" charset="0"/>
                          <a:cs typeface="Times New Roman" panose="02020603050405020304" pitchFamily="18" charset="0"/>
                        </a:rPr>
                        <a:t>Name of Activity/Project</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ctr">
                        <a:lnSpc>
                          <a:spcPct val="107000"/>
                        </a:lnSpc>
                        <a:spcBef>
                          <a:spcPts val="0"/>
                        </a:spcBef>
                        <a:spcAft>
                          <a:spcPts val="0"/>
                        </a:spcAft>
                      </a:pPr>
                      <a:r>
                        <a:rPr lang="en-US" sz="2000" b="1" kern="1200" dirty="0">
                          <a:effectLst/>
                          <a:latin typeface="Times New Roman" panose="02020603050405020304" pitchFamily="18" charset="0"/>
                          <a:cs typeface="Times New Roman" panose="02020603050405020304" pitchFamily="18" charset="0"/>
                        </a:rPr>
                        <a:t>Budget </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ctr">
                        <a:lnSpc>
                          <a:spcPct val="107000"/>
                        </a:lnSpc>
                        <a:spcBef>
                          <a:spcPts val="0"/>
                        </a:spcBef>
                        <a:spcAft>
                          <a:spcPts val="0"/>
                        </a:spcAft>
                      </a:pPr>
                      <a:r>
                        <a:rPr lang="en-US" sz="2000" b="1" kern="1200" dirty="0">
                          <a:effectLst/>
                          <a:latin typeface="Times New Roman" panose="02020603050405020304" pitchFamily="18" charset="0"/>
                          <a:cs typeface="Times New Roman" panose="02020603050405020304" pitchFamily="18" charset="0"/>
                        </a:rPr>
                        <a:t>Actual as at </a:t>
                      </a:r>
                      <a:r>
                        <a:rPr lang="en-US" sz="2000" b="1" kern="1200" dirty="0" smtClean="0">
                          <a:effectLst/>
                          <a:latin typeface="Times New Roman" panose="02020603050405020304" pitchFamily="18" charset="0"/>
                          <a:cs typeface="Times New Roman" panose="02020603050405020304" pitchFamily="18" charset="0"/>
                        </a:rPr>
                        <a:t>Aug, 2020</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r>
              <a:tr h="314993">
                <a:tc>
                  <a:txBody>
                    <a:bodyPr/>
                    <a:lstStyle/>
                    <a:p>
                      <a:pPr marL="0" marR="0">
                        <a:lnSpc>
                          <a:spcPct val="107000"/>
                        </a:lnSpc>
                        <a:spcBef>
                          <a:spcPts val="0"/>
                        </a:spcBef>
                        <a:spcAft>
                          <a:spcPts val="0"/>
                        </a:spcAft>
                      </a:pPr>
                      <a:r>
                        <a:rPr lang="en-US" sz="2000" dirty="0">
                          <a:effectLst/>
                          <a:latin typeface="Times New Roman" panose="02020603050405020304" pitchFamily="18" charset="0"/>
                          <a:ea typeface="+mn-ea"/>
                          <a:cs typeface="Times New Roman" panose="02020603050405020304" pitchFamily="18" charset="0"/>
                        </a:rPr>
                        <a:t>3</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nSpc>
                          <a:spcPct val="107000"/>
                        </a:lnSpc>
                        <a:spcBef>
                          <a:spcPts val="0"/>
                        </a:spcBef>
                        <a:spcAft>
                          <a:spcPts val="0"/>
                        </a:spcAft>
                      </a:pPr>
                      <a:r>
                        <a:rPr lang="en-US" sz="2000" dirty="0" smtClean="0">
                          <a:effectLst/>
                          <a:latin typeface="Times New Roman" panose="02020603050405020304" pitchFamily="18" charset="0"/>
                          <a:cs typeface="Times New Roman" panose="02020603050405020304" pitchFamily="18" charset="0"/>
                        </a:rPr>
                        <a:t>Sanitary</a:t>
                      </a:r>
                      <a:r>
                        <a:rPr lang="en-US" sz="2000" baseline="0" dirty="0" smtClean="0">
                          <a:effectLst/>
                          <a:latin typeface="Times New Roman" panose="02020603050405020304" pitchFamily="18" charset="0"/>
                          <a:cs typeface="Times New Roman" panose="02020603050405020304" pitchFamily="18" charset="0"/>
                        </a:rPr>
                        <a:t> Tools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20,000.00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r>
              <a:tr h="427576">
                <a:tc>
                  <a:txBody>
                    <a:bodyPr/>
                    <a:lstStyle/>
                    <a:p>
                      <a:pPr marL="0" marR="0">
                        <a:lnSpc>
                          <a:spcPct val="107000"/>
                        </a:lnSpc>
                        <a:spcBef>
                          <a:spcPts val="0"/>
                        </a:spcBef>
                        <a:spcAft>
                          <a:spcPts val="0"/>
                        </a:spcAft>
                      </a:pPr>
                      <a:r>
                        <a:rPr lang="en-US" sz="2000" dirty="0">
                          <a:effectLst/>
                          <a:latin typeface="Times New Roman" panose="02020603050405020304" pitchFamily="18" charset="0"/>
                          <a:ea typeface="+mn-ea"/>
                          <a:cs typeface="Times New Roman" panose="02020603050405020304" pitchFamily="18" charset="0"/>
                        </a:rPr>
                        <a:t>4</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Mgt. of waste at landfill site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r">
                        <a:lnSpc>
                          <a:spcPct val="107000"/>
                        </a:lnSpc>
                        <a:spcBef>
                          <a:spcPts val="0"/>
                        </a:spcBef>
                        <a:spcAft>
                          <a:spcPts val="0"/>
                        </a:spcAft>
                      </a:pPr>
                      <a:r>
                        <a:rPr lang="en-US" sz="2000" dirty="0" smtClean="0">
                          <a:effectLst/>
                          <a:latin typeface="Times New Roman" panose="02020603050405020304" pitchFamily="18" charset="0"/>
                          <a:cs typeface="Times New Roman" panose="02020603050405020304" pitchFamily="18" charset="0"/>
                        </a:rPr>
                        <a:t>30,000.00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c>
                  <a:txBody>
                    <a:bodyPr/>
                    <a:lstStyle/>
                    <a:p>
                      <a:pPr marL="0" marR="0" algn="r">
                        <a:lnSpc>
                          <a:spcPct val="107000"/>
                        </a:lnSpc>
                        <a:spcBef>
                          <a:spcPts val="0"/>
                        </a:spcBef>
                        <a:spcAft>
                          <a:spcPts val="0"/>
                        </a:spcAft>
                      </a:pPr>
                      <a:r>
                        <a:rPr lang="en-US" sz="2000" dirty="0" smtClean="0">
                          <a:effectLst/>
                          <a:latin typeface="Times New Roman" panose="02020603050405020304" pitchFamily="18" charset="0"/>
                          <a:ea typeface="+mn-ea"/>
                          <a:cs typeface="Times New Roman" panose="02020603050405020304" pitchFamily="18" charset="0"/>
                        </a:rPr>
                        <a:t>26,280.00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5597" marR="75597" marT="37799" marB="37799"/>
                </a:tc>
              </a:tr>
              <a:tr h="358741">
                <a:tc>
                  <a:txBody>
                    <a:bodyPr/>
                    <a:lstStyle/>
                    <a:p>
                      <a:pPr marL="0" marR="0">
                        <a:lnSpc>
                          <a:spcPct val="100000"/>
                        </a:lnSpc>
                        <a:spcBef>
                          <a:spcPts val="0"/>
                        </a:spcBef>
                        <a:spcAft>
                          <a:spcPts val="0"/>
                        </a:spcAft>
                      </a:pPr>
                      <a:r>
                        <a:rPr lang="en-US" sz="2000" dirty="0">
                          <a:effectLst/>
                          <a:latin typeface="Times New Roman" panose="02020603050405020304" pitchFamily="18" charset="0"/>
                          <a:ea typeface="+mn-ea"/>
                          <a:cs typeface="Times New Roman" panose="02020603050405020304" pitchFamily="18" charset="0"/>
                        </a:rPr>
                        <a:t>5</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698" marR="56698" marT="7875" marB="0"/>
                </a:tc>
                <a:tc>
                  <a:txBody>
                    <a:bodyPr/>
                    <a:lstStyle/>
                    <a:p>
                      <a:pPr marL="0" marR="0">
                        <a:lnSpc>
                          <a:spcPct val="100000"/>
                        </a:lnSpc>
                        <a:spcBef>
                          <a:spcPts val="0"/>
                        </a:spcBef>
                        <a:spcAft>
                          <a:spcPts val="0"/>
                        </a:spcAft>
                      </a:pPr>
                      <a:r>
                        <a:rPr lang="en-US" sz="2000" dirty="0" smtClean="0">
                          <a:effectLst/>
                          <a:latin typeface="Times New Roman" panose="02020603050405020304" pitchFamily="18" charset="0"/>
                          <a:ea typeface="+mn-ea"/>
                          <a:cs typeface="Times New Roman" panose="02020603050405020304" pitchFamily="18" charset="0"/>
                        </a:rPr>
                        <a:t>Sanitation</a:t>
                      </a:r>
                      <a:r>
                        <a:rPr lang="en-US" sz="2000" baseline="0" dirty="0" smtClean="0">
                          <a:effectLst/>
                          <a:latin typeface="Times New Roman" panose="02020603050405020304" pitchFamily="18" charset="0"/>
                          <a:ea typeface="+mn-ea"/>
                          <a:cs typeface="Times New Roman" panose="02020603050405020304" pitchFamily="18" charset="0"/>
                        </a:rPr>
                        <a:t> Improvement package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698" marR="56698" marT="7875" marB="0" anchor="ctr"/>
                </a:tc>
                <a:tc>
                  <a:txBody>
                    <a:bodyPr/>
                    <a:lstStyle/>
                    <a:p>
                      <a:pPr marL="0" marR="0" algn="r">
                        <a:lnSpc>
                          <a:spcPct val="100000"/>
                        </a:lnSpc>
                        <a:spcBef>
                          <a:spcPts val="0"/>
                        </a:spcBef>
                        <a:spcAft>
                          <a:spcPts val="0"/>
                        </a:spcAft>
                      </a:pPr>
                      <a:r>
                        <a:rPr lang="en-US" sz="2000" dirty="0" smtClean="0">
                          <a:effectLst/>
                          <a:latin typeface="Times New Roman" panose="02020603050405020304" pitchFamily="18" charset="0"/>
                          <a:cs typeface="Times New Roman" panose="02020603050405020304" pitchFamily="18" charset="0"/>
                        </a:rPr>
                        <a:t>320,000.00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698" marR="56698" marT="7875" marB="0"/>
                </a:tc>
                <a:tc>
                  <a:txBody>
                    <a:bodyPr/>
                    <a:lstStyle/>
                    <a:p>
                      <a:pPr marL="0" marR="0" algn="r">
                        <a:lnSpc>
                          <a:spcPct val="100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 </a:t>
                      </a:r>
                      <a:r>
                        <a:rPr lang="en-US" sz="2000" dirty="0" smtClean="0">
                          <a:effectLst/>
                          <a:latin typeface="Times New Roman" panose="02020603050405020304" pitchFamily="18" charset="0"/>
                          <a:cs typeface="Times New Roman" panose="02020603050405020304" pitchFamily="18" charset="0"/>
                        </a:rPr>
                        <a:t>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698" marR="56698" marT="7875" marB="0"/>
                </a:tc>
              </a:tr>
              <a:tr h="381449">
                <a:tc>
                  <a:txBody>
                    <a:bodyPr/>
                    <a:lstStyle/>
                    <a:p>
                      <a:pPr marL="0" marR="0">
                        <a:lnSpc>
                          <a:spcPct val="115000"/>
                        </a:lnSpc>
                        <a:spcBef>
                          <a:spcPts val="0"/>
                        </a:spcBef>
                        <a:spcAft>
                          <a:spcPts val="0"/>
                        </a:spcAft>
                      </a:pPr>
                      <a:r>
                        <a:rPr lang="en-US" sz="2000" dirty="0">
                          <a:effectLst/>
                        </a:rPr>
                        <a:t> </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698" marR="56698" marT="7875" marB="0"/>
                </a:tc>
                <a:tc>
                  <a:txBody>
                    <a:bodyPr/>
                    <a:lstStyle/>
                    <a:p>
                      <a:pPr marL="0" marR="0">
                        <a:lnSpc>
                          <a:spcPct val="115000"/>
                        </a:lnSpc>
                        <a:spcBef>
                          <a:spcPts val="0"/>
                        </a:spcBef>
                        <a:spcAft>
                          <a:spcPts val="0"/>
                        </a:spcAft>
                      </a:pPr>
                      <a:r>
                        <a:rPr lang="en-US" sz="2000" b="1" dirty="0">
                          <a:effectLst/>
                          <a:latin typeface="Times New Roman" panose="02020603050405020304" pitchFamily="18" charset="0"/>
                          <a:cs typeface="Times New Roman" panose="02020603050405020304" pitchFamily="18" charset="0"/>
                        </a:rPr>
                        <a:t>TOTALS</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698" marR="56698" marT="7875" marB="0" anchor="ctr"/>
                </a:tc>
                <a:tc>
                  <a:txBody>
                    <a:bodyPr/>
                    <a:lstStyle/>
                    <a:p>
                      <a:pPr marL="0" marR="0" algn="r">
                        <a:lnSpc>
                          <a:spcPct val="115000"/>
                        </a:lnSpc>
                        <a:spcBef>
                          <a:spcPts val="0"/>
                        </a:spcBef>
                        <a:spcAft>
                          <a:spcPts val="0"/>
                        </a:spcAft>
                      </a:pPr>
                      <a:r>
                        <a:rPr lang="en-US" sz="2000" b="1" dirty="0" smtClean="0">
                          <a:effectLst/>
                          <a:latin typeface="Times New Roman" panose="02020603050405020304" pitchFamily="18" charset="0"/>
                          <a:cs typeface="Times New Roman" panose="02020603050405020304" pitchFamily="18" charset="0"/>
                        </a:rPr>
                        <a:t>142,000.00</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698" marR="56698" marT="7875" marB="0"/>
                </a:tc>
                <a:tc>
                  <a:txBody>
                    <a:bodyPr/>
                    <a:lstStyle/>
                    <a:p>
                      <a:pPr marL="0" marR="0" algn="r">
                        <a:lnSpc>
                          <a:spcPct val="115000"/>
                        </a:lnSpc>
                        <a:spcBef>
                          <a:spcPts val="0"/>
                        </a:spcBef>
                        <a:spcAft>
                          <a:spcPts val="0"/>
                        </a:spcAft>
                      </a:pPr>
                      <a:r>
                        <a:rPr lang="en-US" sz="2000" b="1" dirty="0" smtClean="0">
                          <a:effectLst/>
                          <a:latin typeface="Times New Roman" panose="02020603050405020304" pitchFamily="18" charset="0"/>
                          <a:ea typeface="+mn-ea"/>
                          <a:cs typeface="Times New Roman" panose="02020603050405020304" pitchFamily="18" charset="0"/>
                        </a:rPr>
                        <a:t>26,280.00</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6698" marR="56698" marT="7875" marB="0"/>
                </a:tc>
              </a:tr>
            </a:tbl>
          </a:graphicData>
        </a:graphic>
      </p:graphicFrame>
    </p:spTree>
    <p:extLst>
      <p:ext uri="{BB962C8B-B14F-4D97-AF65-F5344CB8AC3E}">
        <p14:creationId xmlns:p14="http://schemas.microsoft.com/office/powerpoint/2010/main" val="266758530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982" y="304800"/>
            <a:ext cx="8229600" cy="762000"/>
          </a:xfrm>
        </p:spPr>
        <p:txBody>
          <a:bodyPr>
            <a:noAutofit/>
          </a:bodyPr>
          <a:lstStyle/>
          <a:p>
            <a:pPr algn="ctr"/>
            <a:r>
              <a:rPr lang="en-US" sz="2600" b="1" dirty="0" smtClean="0">
                <a:latin typeface="Times New Roman" panose="02020603050405020304" pitchFamily="18" charset="0"/>
                <a:cs typeface="Times New Roman" panose="02020603050405020304" pitchFamily="18" charset="0"/>
              </a:rPr>
              <a:t>DONOR PARTNER SUPPORTED PROGRAMMES</a:t>
            </a:r>
            <a:endParaRPr lang="en-US" sz="26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36</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2828730539"/>
              </p:ext>
            </p:extLst>
          </p:nvPr>
        </p:nvGraphicFramePr>
        <p:xfrm>
          <a:off x="477982" y="1295401"/>
          <a:ext cx="8361218" cy="3941000"/>
        </p:xfrm>
        <a:graphic>
          <a:graphicData uri="http://schemas.openxmlformats.org/drawingml/2006/table">
            <a:tbl>
              <a:tblPr firstRow="1" bandRow="1">
                <a:tableStyleId>{5940675A-B579-460E-94D1-54222C63F5DA}</a:tableStyleId>
              </a:tblPr>
              <a:tblGrid>
                <a:gridCol w="619349"/>
                <a:gridCol w="3474669"/>
                <a:gridCol w="1981200"/>
                <a:gridCol w="2286000"/>
              </a:tblGrid>
              <a:tr h="457199">
                <a:tc gridSpan="4">
                  <a:txBody>
                    <a:bodyPr/>
                    <a:lstStyle/>
                    <a:p>
                      <a:pPr marL="0" marR="0" algn="ctr">
                        <a:lnSpc>
                          <a:spcPct val="107000"/>
                        </a:lnSpc>
                        <a:spcBef>
                          <a:spcPts val="0"/>
                        </a:spcBef>
                        <a:spcAft>
                          <a:spcPts val="0"/>
                        </a:spcAft>
                      </a:pPr>
                      <a:r>
                        <a:rPr lang="en-US" sz="2400" b="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MAG/CWLGF</a:t>
                      </a:r>
                      <a:r>
                        <a:rPr lang="en-US" sz="2400" b="1" baseline="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PROGRAMMES</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hMerge="1">
                  <a:txBody>
                    <a:bodyPr/>
                    <a:lstStyle/>
                    <a:p>
                      <a:pPr marL="0" marR="0">
                        <a:lnSpc>
                          <a:spcPct val="107000"/>
                        </a:lnSpc>
                        <a:spcBef>
                          <a:spcPts val="0"/>
                        </a:spcBef>
                        <a:spcAft>
                          <a:spcPts val="0"/>
                        </a:spcAft>
                      </a:pPr>
                      <a:endParaRPr lang="en-US"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pPr marL="0" marR="0">
                        <a:lnSpc>
                          <a:spcPct val="107000"/>
                        </a:lnSpc>
                        <a:spcBef>
                          <a:spcPts val="0"/>
                        </a:spcBef>
                        <a:spcAft>
                          <a:spcPts val="0"/>
                        </a:spcAft>
                      </a:pPr>
                      <a:endParaRPr lang="en-US"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pPr marL="0" marR="0">
                        <a:lnSpc>
                          <a:spcPct val="107000"/>
                        </a:lnSpc>
                        <a:spcBef>
                          <a:spcPts val="0"/>
                        </a:spcBef>
                        <a:spcAft>
                          <a:spcPts val="0"/>
                        </a:spcAft>
                      </a:pPr>
                      <a:endParaRPr lang="en-US"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a:tc>
              </a:tr>
              <a:tr h="914399">
                <a:tc>
                  <a:txBody>
                    <a:bodyPr/>
                    <a:lstStyle/>
                    <a:p>
                      <a:pPr marL="0" marR="0">
                        <a:lnSpc>
                          <a:spcPct val="107000"/>
                        </a:lnSpc>
                        <a:spcBef>
                          <a:spcPts val="0"/>
                        </a:spcBef>
                        <a:spcAft>
                          <a:spcPts val="0"/>
                        </a:spcAft>
                      </a:pPr>
                      <a:r>
                        <a:rPr lang="en-US" sz="2000" b="1" kern="1200" dirty="0">
                          <a:solidFill>
                            <a:schemeClr val="tx1"/>
                          </a:solidFill>
                          <a:effectLst/>
                          <a:latin typeface="Times New Roman" panose="02020603050405020304" pitchFamily="18" charset="0"/>
                          <a:cs typeface="Times New Roman" panose="02020603050405020304" pitchFamily="18" charset="0"/>
                        </a:rPr>
                        <a:t>No</a:t>
                      </a:r>
                      <a:endPar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2000" b="1" kern="1200" dirty="0">
                          <a:solidFill>
                            <a:schemeClr val="tx1"/>
                          </a:solidFill>
                          <a:effectLst/>
                          <a:latin typeface="Times New Roman" panose="02020603050405020304" pitchFamily="18" charset="0"/>
                          <a:cs typeface="Times New Roman" panose="02020603050405020304" pitchFamily="18" charset="0"/>
                        </a:rPr>
                        <a:t>Name of Activity/Project</a:t>
                      </a:r>
                      <a:endPar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2000" b="1" kern="1200" dirty="0">
                          <a:solidFill>
                            <a:schemeClr val="tx1"/>
                          </a:solidFill>
                          <a:effectLst/>
                          <a:latin typeface="Times New Roman" panose="02020603050405020304" pitchFamily="18" charset="0"/>
                          <a:cs typeface="Times New Roman" panose="02020603050405020304" pitchFamily="18" charset="0"/>
                        </a:rPr>
                        <a:t>Budget </a:t>
                      </a:r>
                      <a:endPar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2000" b="1" kern="1200" dirty="0">
                          <a:solidFill>
                            <a:schemeClr val="tx1"/>
                          </a:solidFill>
                          <a:effectLst/>
                          <a:latin typeface="Times New Roman" panose="02020603050405020304" pitchFamily="18" charset="0"/>
                          <a:cs typeface="Times New Roman" panose="02020603050405020304" pitchFamily="18" charset="0"/>
                        </a:rPr>
                        <a:t>Actual as at </a:t>
                      </a:r>
                      <a:r>
                        <a:rPr lang="en-US" sz="2000" b="1" kern="1200" dirty="0" smtClean="0">
                          <a:solidFill>
                            <a:schemeClr val="tx1"/>
                          </a:solidFill>
                          <a:effectLst/>
                          <a:latin typeface="Times New Roman" panose="02020603050405020304" pitchFamily="18" charset="0"/>
                          <a:cs typeface="Times New Roman" panose="02020603050405020304" pitchFamily="18" charset="0"/>
                        </a:rPr>
                        <a:t>Aug, 2020</a:t>
                      </a:r>
                      <a:endPar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601345">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5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Agric Mag Activities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185,778.10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108,558.68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570865">
                <a:tc>
                  <a:txBody>
                    <a:bodyPr/>
                    <a:lstStyle/>
                    <a:p>
                      <a:pPr marL="0" marR="0" algn="l" defTabSz="914400" rtl="0" eaLnBrk="1" latinLnBrk="0" hangingPunct="1">
                        <a:lnSpc>
                          <a:spcPct val="107000"/>
                        </a:lnSpc>
                        <a:spcBef>
                          <a:spcPts val="0"/>
                        </a:spcBef>
                        <a:spcAft>
                          <a:spcPts val="0"/>
                        </a:spcAft>
                      </a:pPr>
                      <a:r>
                        <a:rPr lang="en-US" sz="1800" kern="1200" dirty="0" smtClean="0">
                          <a:effectLst/>
                          <a:latin typeface="Times New Roman" panose="02020603050405020304" pitchFamily="18" charset="0"/>
                          <a:cs typeface="Times New Roman" panose="02020603050405020304" pitchFamily="18" charset="0"/>
                        </a:rPr>
                        <a:t>2</a:t>
                      </a:r>
                      <a:endParaRPr lang="en-US" sz="18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pPr marL="0" marR="0">
                        <a:lnSpc>
                          <a:spcPct val="15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Consultative services for Common Wealth local government fund LED Activities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200,000.00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mn-ea"/>
                          <a:cs typeface="Times New Roman" panose="02020603050405020304" pitchFamily="18" charset="0"/>
                        </a:rPr>
                        <a:t>52,000.00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616585">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a:lnSpc>
                          <a:spcPct val="150000"/>
                        </a:lnSpc>
                        <a:spcAft>
                          <a:spcPts val="0"/>
                        </a:spcAft>
                      </a:pPr>
                      <a:r>
                        <a:rPr lang="en-GB" sz="1800" b="1" dirty="0">
                          <a:effectLst/>
                          <a:latin typeface="Times New Roman" panose="02020603050405020304" pitchFamily="18" charset="0"/>
                          <a:cs typeface="Times New Roman" panose="02020603050405020304" pitchFamily="18" charset="0"/>
                        </a:rPr>
                        <a:t>TOTALS</a:t>
                      </a:r>
                      <a:endParaRPr lang="en-US" sz="1800" b="1" dirty="0">
                        <a:effectLst/>
                        <a:latin typeface="Times New Roman" panose="02020603050405020304" pitchFamily="18"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 </a:t>
                      </a:r>
                      <a:r>
                        <a:rPr lang="en-US" sz="1800" b="1" dirty="0" smtClean="0">
                          <a:effectLst/>
                          <a:latin typeface="Times New Roman" panose="02020603050405020304" pitchFamily="18" charset="0"/>
                          <a:cs typeface="Times New Roman" panose="02020603050405020304" pitchFamily="18" charset="0"/>
                        </a:rPr>
                        <a:t>385,778.10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b="1" dirty="0" smtClean="0">
                          <a:effectLst/>
                          <a:latin typeface="Times New Roman" panose="02020603050405020304" pitchFamily="18" charset="0"/>
                          <a:ea typeface="+mn-ea"/>
                          <a:cs typeface="Times New Roman" panose="02020603050405020304" pitchFamily="18" charset="0"/>
                        </a:rPr>
                        <a:t>160,558.68</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2982969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982" y="304800"/>
            <a:ext cx="8229600" cy="762000"/>
          </a:xfrm>
        </p:spPr>
        <p:txBody>
          <a:bodyPr>
            <a:noAutofit/>
          </a:bodyPr>
          <a:lstStyle/>
          <a:p>
            <a:r>
              <a:rPr lang="en-US" sz="2400" b="1" dirty="0" smtClean="0">
                <a:latin typeface="Times New Roman" panose="02020603050405020304" pitchFamily="18" charset="0"/>
                <a:cs typeface="Times New Roman" panose="02020603050405020304" pitchFamily="18" charset="0"/>
              </a:rPr>
              <a:t>GOVERNMENT FLAGSHIP PROJECTS/PROGRAMMES</a:t>
            </a:r>
            <a:endParaRPr lang="en-US" sz="24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37</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103439579"/>
              </p:ext>
            </p:extLst>
          </p:nvPr>
        </p:nvGraphicFramePr>
        <p:xfrm>
          <a:off x="477982" y="1295401"/>
          <a:ext cx="8361218" cy="4475003"/>
        </p:xfrm>
        <a:graphic>
          <a:graphicData uri="http://schemas.openxmlformats.org/drawingml/2006/table">
            <a:tbl>
              <a:tblPr firstRow="1" bandRow="1">
                <a:tableStyleId>{5940675A-B579-460E-94D1-54222C63F5DA}</a:tableStyleId>
              </a:tblPr>
              <a:tblGrid>
                <a:gridCol w="619349"/>
                <a:gridCol w="3474669"/>
                <a:gridCol w="1981200"/>
                <a:gridCol w="2286000"/>
              </a:tblGrid>
              <a:tr h="761999">
                <a:tc>
                  <a:txBody>
                    <a:bodyPr/>
                    <a:lstStyle/>
                    <a:p>
                      <a:pPr marL="0" marR="0">
                        <a:lnSpc>
                          <a:spcPct val="107000"/>
                        </a:lnSpc>
                        <a:spcBef>
                          <a:spcPts val="0"/>
                        </a:spcBef>
                        <a:spcAft>
                          <a:spcPts val="0"/>
                        </a:spcAft>
                      </a:pPr>
                      <a:r>
                        <a:rPr lang="en-US" sz="2000" b="1" kern="1200" dirty="0">
                          <a:solidFill>
                            <a:schemeClr val="tx1"/>
                          </a:solidFill>
                          <a:effectLst/>
                          <a:latin typeface="Times New Roman" panose="02020603050405020304" pitchFamily="18" charset="0"/>
                          <a:cs typeface="Times New Roman" panose="02020603050405020304" pitchFamily="18" charset="0"/>
                        </a:rPr>
                        <a:t>No</a:t>
                      </a:r>
                      <a:endPar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2000" b="1" kern="1200" dirty="0">
                          <a:solidFill>
                            <a:schemeClr val="tx1"/>
                          </a:solidFill>
                          <a:effectLst/>
                          <a:latin typeface="Times New Roman" panose="02020603050405020304" pitchFamily="18" charset="0"/>
                          <a:cs typeface="Times New Roman" panose="02020603050405020304" pitchFamily="18" charset="0"/>
                        </a:rPr>
                        <a:t>Name of Activity/Project</a:t>
                      </a:r>
                      <a:endPar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2000" b="1" kern="1200" dirty="0">
                          <a:solidFill>
                            <a:schemeClr val="tx1"/>
                          </a:solidFill>
                          <a:effectLst/>
                          <a:latin typeface="Times New Roman" panose="02020603050405020304" pitchFamily="18" charset="0"/>
                          <a:cs typeface="Times New Roman" panose="02020603050405020304" pitchFamily="18" charset="0"/>
                        </a:rPr>
                        <a:t>Budget </a:t>
                      </a:r>
                      <a:endPar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2000" b="1" kern="1200" dirty="0">
                          <a:solidFill>
                            <a:schemeClr val="tx1"/>
                          </a:solidFill>
                          <a:effectLst/>
                          <a:latin typeface="Times New Roman" panose="02020603050405020304" pitchFamily="18" charset="0"/>
                          <a:cs typeface="Times New Roman" panose="02020603050405020304" pitchFamily="18" charset="0"/>
                        </a:rPr>
                        <a:t>Actual as at </a:t>
                      </a:r>
                      <a:r>
                        <a:rPr lang="en-US" sz="2000" b="1" kern="1200" dirty="0" smtClean="0">
                          <a:solidFill>
                            <a:schemeClr val="tx1"/>
                          </a:solidFill>
                          <a:effectLst/>
                          <a:latin typeface="Times New Roman" panose="02020603050405020304" pitchFamily="18" charset="0"/>
                          <a:cs typeface="Times New Roman" panose="02020603050405020304" pitchFamily="18" charset="0"/>
                        </a:rPr>
                        <a:t>Aug, 2020</a:t>
                      </a:r>
                      <a:endPar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787637">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50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Support</a:t>
                      </a:r>
                      <a:r>
                        <a:rPr lang="en-US" sz="1800" baseline="0" dirty="0" smtClean="0">
                          <a:effectLst/>
                          <a:latin typeface="Times New Roman" panose="02020603050405020304" pitchFamily="18" charset="0"/>
                          <a:cs typeface="Times New Roman" panose="02020603050405020304" pitchFamily="18" charset="0"/>
                        </a:rPr>
                        <a:t> for </a:t>
                      </a:r>
                      <a:r>
                        <a:rPr lang="en-US" sz="1800" dirty="0" smtClean="0">
                          <a:effectLst/>
                          <a:latin typeface="Times New Roman" panose="02020603050405020304" pitchFamily="18" charset="0"/>
                          <a:cs typeface="Times New Roman" panose="02020603050405020304" pitchFamily="18" charset="0"/>
                        </a:rPr>
                        <a:t>Planting </a:t>
                      </a:r>
                      <a:r>
                        <a:rPr lang="en-US" sz="1800" dirty="0">
                          <a:effectLst/>
                          <a:latin typeface="Times New Roman" panose="02020603050405020304" pitchFamily="18" charset="0"/>
                          <a:cs typeface="Times New Roman" panose="02020603050405020304" pitchFamily="18" charset="0"/>
                        </a:rPr>
                        <a:t>for food &amp; jobs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35,000.00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a:effectLst/>
                          <a:latin typeface="Times New Roman" panose="02020603050405020304" pitchFamily="18" charset="0"/>
                          <a:cs typeface="Times New Roman" panose="02020603050405020304" pitchFamily="18" charset="0"/>
                        </a:rPr>
                        <a:t>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787637">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5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Support</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for Nation Builders Corps (NABCO) </a:t>
                      </a:r>
                      <a:r>
                        <a:rPr lang="en-US" sz="18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programmes</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1168637">
                <a:tc>
                  <a:txBody>
                    <a:bodyPr/>
                    <a:lstStyle/>
                    <a:p>
                      <a:pPr marL="0" marR="0" algn="l" defTabSz="914400" rtl="0" eaLnBrk="1" latinLnBrk="0" hangingPunct="1">
                        <a:lnSpc>
                          <a:spcPct val="107000"/>
                        </a:lnSpc>
                        <a:spcBef>
                          <a:spcPts val="0"/>
                        </a:spcBef>
                        <a:spcAft>
                          <a:spcPts val="0"/>
                        </a:spcAft>
                      </a:pPr>
                      <a:r>
                        <a:rPr lang="en-US" sz="1800" kern="1200" dirty="0" smtClean="0">
                          <a:solidFill>
                            <a:schemeClr val="tx1"/>
                          </a:solidFill>
                          <a:effectLst/>
                          <a:latin typeface="Times New Roman" panose="02020603050405020304" pitchFamily="18" charset="0"/>
                          <a:ea typeface="+mn-ea"/>
                          <a:cs typeface="Times New Roman" panose="02020603050405020304" pitchFamily="18" charset="0"/>
                        </a:rPr>
                        <a:t>3</a:t>
                      </a:r>
                      <a:endParaRPr lang="en-US" sz="18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pPr marL="0" marR="0" indent="0" algn="l" defTabSz="685800" rtl="0" eaLnBrk="1" fontAlgn="auto" latinLnBrk="0" hangingPunct="1">
                        <a:lnSpc>
                          <a:spcPct val="150000"/>
                        </a:lnSpc>
                        <a:spcBef>
                          <a:spcPts val="0"/>
                        </a:spcBef>
                        <a:spcAft>
                          <a:spcPts val="0"/>
                        </a:spcAft>
                        <a:buClrTx/>
                        <a:buSzTx/>
                        <a:buFontTx/>
                        <a:buNone/>
                        <a:tabLst/>
                        <a:defRPr/>
                      </a:pPr>
                      <a:r>
                        <a:rPr lang="en-US" sz="1800" dirty="0" smtClean="0">
                          <a:effectLst/>
                          <a:latin typeface="Times New Roman" panose="02020603050405020304" pitchFamily="18" charset="0"/>
                          <a:cs typeface="Times New Roman" panose="02020603050405020304" pitchFamily="18" charset="0"/>
                        </a:rPr>
                        <a:t>Nursing of  108,000 Oil Palm Seedlings in Selected Communities (PERD)</a:t>
                      </a: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80,000.00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558324">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a:lnSpc>
                          <a:spcPct val="150000"/>
                        </a:lnSpc>
                        <a:spcAft>
                          <a:spcPts val="0"/>
                        </a:spcAft>
                      </a:pPr>
                      <a:r>
                        <a:rPr lang="en-GB" sz="1800" b="1" dirty="0">
                          <a:effectLst/>
                          <a:latin typeface="Times New Roman" panose="02020603050405020304" pitchFamily="18" charset="0"/>
                          <a:cs typeface="Times New Roman" panose="02020603050405020304" pitchFamily="18" charset="0"/>
                        </a:rPr>
                        <a:t>TOTALS</a:t>
                      </a:r>
                      <a:endParaRPr lang="en-US" sz="1800" b="1" dirty="0">
                        <a:effectLst/>
                        <a:latin typeface="Times New Roman" panose="02020603050405020304" pitchFamily="18"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 </a:t>
                      </a:r>
                      <a:r>
                        <a:rPr lang="en-US" sz="1800" b="1" dirty="0" smtClean="0">
                          <a:effectLst/>
                          <a:latin typeface="Times New Roman" panose="02020603050405020304" pitchFamily="18" charset="0"/>
                          <a:cs typeface="Times New Roman" panose="02020603050405020304" pitchFamily="18" charset="0"/>
                        </a:rPr>
                        <a:t>125,000.00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r">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0645573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71CD3C2-A472-4BA3-88D7-833F7D0C5725}" type="slidenum">
              <a:rPr lang="en-US" smtClean="0"/>
              <a:t>38</a:t>
            </a:fld>
            <a:endParaRPr lang="en-US"/>
          </a:p>
        </p:txBody>
      </p:sp>
      <p:sp>
        <p:nvSpPr>
          <p:cNvPr id="3" name="Content Placeholder 2"/>
          <p:cNvSpPr>
            <a:spLocks noGrp="1"/>
          </p:cNvSpPr>
          <p:nvPr>
            <p:ph idx="4294967295"/>
          </p:nvPr>
        </p:nvSpPr>
        <p:spPr>
          <a:xfrm>
            <a:off x="304800" y="762000"/>
            <a:ext cx="8534400" cy="5440363"/>
          </a:xfrm>
        </p:spPr>
        <p:txBody>
          <a:bodyPr>
            <a:normAutofit/>
          </a:bodyPr>
          <a:lstStyle/>
          <a:p>
            <a:pPr marL="0" indent="0" algn="ctr">
              <a:buNone/>
            </a:pPr>
            <a:endParaRPr lang="en-US" sz="6000" b="1" dirty="0" smtClean="0"/>
          </a:p>
          <a:p>
            <a:pPr marL="0" indent="0" algn="ctr">
              <a:buNone/>
            </a:pPr>
            <a:endParaRPr lang="en-US" sz="6000" b="1" dirty="0" smtClean="0"/>
          </a:p>
          <a:p>
            <a:pPr marL="0" indent="0" algn="ctr">
              <a:buNone/>
            </a:pPr>
            <a:r>
              <a:rPr lang="en-US" sz="4800" b="1" dirty="0" smtClean="0">
                <a:latin typeface="Times New Roman" panose="02020603050405020304" pitchFamily="18" charset="0"/>
                <a:cs typeface="Times New Roman" panose="02020603050405020304" pitchFamily="18" charset="0"/>
              </a:rPr>
              <a:t>OUTLOOK FOR 2021-2024</a:t>
            </a:r>
            <a:endParaRPr lang="en-US" sz="4800" dirty="0" smtClean="0">
              <a:latin typeface="Times New Roman" panose="02020603050405020304" pitchFamily="18" charset="0"/>
              <a:cs typeface="Times New Roman" panose="02020603050405020304" pitchFamily="18" charset="0"/>
            </a:endParaRPr>
          </a:p>
          <a:p>
            <a:pPr marL="0" indent="0">
              <a:buNone/>
            </a:pPr>
            <a:endParaRPr lang="en-US" sz="6000" dirty="0"/>
          </a:p>
        </p:txBody>
      </p:sp>
    </p:spTree>
    <p:extLst>
      <p:ext uri="{BB962C8B-B14F-4D97-AF65-F5344CB8AC3E}">
        <p14:creationId xmlns:p14="http://schemas.microsoft.com/office/powerpoint/2010/main" val="161982256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fontScale="90000"/>
          </a:bodyPr>
          <a:lstStyle/>
          <a:p>
            <a:r>
              <a:rPr lang="en-US" sz="3600" b="1" dirty="0" smtClean="0">
                <a:latin typeface="Times New Roman" panose="02020603050405020304" pitchFamily="18" charset="0"/>
                <a:cs typeface="Times New Roman" panose="02020603050405020304" pitchFamily="18" charset="0"/>
              </a:rPr>
              <a:t>MMDA Adopted Policy Objectives for 2021</a:t>
            </a:r>
            <a:endParaRPr lang="en-US" sz="36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39</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621208831"/>
              </p:ext>
            </p:extLst>
          </p:nvPr>
        </p:nvGraphicFramePr>
        <p:xfrm>
          <a:off x="457200" y="1066799"/>
          <a:ext cx="8382001" cy="5010595"/>
        </p:xfrm>
        <a:graphic>
          <a:graphicData uri="http://schemas.openxmlformats.org/drawingml/2006/table">
            <a:tbl>
              <a:tblPr firstRow="1" firstCol="1" bandRow="1"/>
              <a:tblGrid>
                <a:gridCol w="1739945"/>
                <a:gridCol w="3382387"/>
                <a:gridCol w="811641"/>
                <a:gridCol w="1228827"/>
                <a:gridCol w="1219201"/>
              </a:tblGrid>
              <a:tr h="743721">
                <a:tc>
                  <a:txBody>
                    <a:bodyPr/>
                    <a:lstStyle/>
                    <a:p>
                      <a:pPr marL="0" marR="0">
                        <a:lnSpc>
                          <a:spcPct val="115000"/>
                        </a:lnSpc>
                        <a:spcBef>
                          <a:spcPts val="0"/>
                        </a:spcBef>
                        <a:spcAft>
                          <a:spcPts val="1000"/>
                        </a:spcAft>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FOCUS AREA</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ADOPTED POLICY OBJECTIVES</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SDGS GOAL</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TARGETS</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BUDGET</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46738">
                <a:tc>
                  <a:txBody>
                    <a:bodyPr/>
                    <a:lstStyle/>
                    <a:p>
                      <a:pPr marL="0" marR="0">
                        <a:lnSpc>
                          <a:spcPct val="115000"/>
                        </a:lnSpc>
                        <a:spcBef>
                          <a:spcPts val="0"/>
                        </a:spcBef>
                        <a:spcAft>
                          <a:spcPts val="10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Local Government and Decentralization</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Strengthen Fiscal decentralization</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8,17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8.3, 17.3,</a:t>
                      </a:r>
                      <a:r>
                        <a:rPr lang="en-US" sz="2000" baseline="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17.1,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900" dirty="0" smtClean="0">
                          <a:effectLst/>
                          <a:latin typeface="Times New Roman" panose="02020603050405020304" pitchFamily="18" charset="0"/>
                          <a:ea typeface="Times New Roman" panose="02020603050405020304" pitchFamily="18" charset="0"/>
                          <a:cs typeface="Times New Roman" panose="02020603050405020304" pitchFamily="18" charset="0"/>
                        </a:rPr>
                        <a:t>685,469.51</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46738">
                <a:tc>
                  <a:txBody>
                    <a:bodyPr/>
                    <a:lstStyle/>
                    <a:p>
                      <a:pPr marL="0" marR="0">
                        <a:lnSpc>
                          <a:spcPct val="115000"/>
                        </a:lnSpc>
                        <a:spcBef>
                          <a:spcPts val="0"/>
                        </a:spcBef>
                        <a:spcAft>
                          <a:spcPts val="10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Local Government and Decentralization</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Deepen political and administrative decentralization</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12, 16,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12.7, 16.6, </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16.a, 16.7</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900" dirty="0" smtClean="0">
                          <a:effectLst/>
                          <a:latin typeface="Times New Roman" panose="02020603050405020304" pitchFamily="18" charset="0"/>
                          <a:ea typeface="Times New Roman" panose="02020603050405020304" pitchFamily="18" charset="0"/>
                          <a:cs typeface="Times New Roman" panose="02020603050405020304" pitchFamily="18" charset="0"/>
                        </a:rPr>
                        <a:t>701,347.14</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46738">
                <a:tc>
                  <a:txBody>
                    <a:bodyPr/>
                    <a:lstStyle/>
                    <a:p>
                      <a:pPr marL="0" marR="0">
                        <a:lnSpc>
                          <a:spcPct val="115000"/>
                        </a:lnSpc>
                        <a:spcBef>
                          <a:spcPts val="0"/>
                        </a:spcBef>
                        <a:spcAft>
                          <a:spcPts val="10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Civil Society, and Civic Engagement</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Improve participation of civil society </a:t>
                      </a:r>
                      <a:r>
                        <a:rPr lang="en-US" sz="1900" dirty="0" smtClean="0">
                          <a:effectLst/>
                          <a:latin typeface="Times New Roman" panose="02020603050405020304" pitchFamily="18" charset="0"/>
                          <a:ea typeface="Times New Roman" panose="02020603050405020304" pitchFamily="18" charset="0"/>
                          <a:cs typeface="Times New Roman" panose="02020603050405020304" pitchFamily="18" charset="0"/>
                        </a:rPr>
                        <a:t>in </a:t>
                      </a: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national development </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16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16a, 16.7,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900" dirty="0" smtClean="0">
                          <a:effectLst/>
                          <a:latin typeface="Times New Roman" panose="02020603050405020304" pitchFamily="18" charset="0"/>
                          <a:ea typeface="Times New Roman" panose="02020603050405020304" pitchFamily="18" charset="0"/>
                          <a:cs typeface="Times New Roman" panose="02020603050405020304" pitchFamily="18" charset="0"/>
                        </a:rPr>
                        <a:t>655,714.25</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26660">
                <a:tc>
                  <a:txBody>
                    <a:bodyPr/>
                    <a:lstStyle/>
                    <a:p>
                      <a:pPr marL="0" marR="0">
                        <a:lnSpc>
                          <a:spcPct val="115000"/>
                        </a:lnSpc>
                        <a:spcBef>
                          <a:spcPts val="0"/>
                        </a:spcBef>
                        <a:spcAft>
                          <a:spcPts val="1000"/>
                        </a:spcAft>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Agriculture and Rural Development</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900" dirty="0" smtClean="0">
                          <a:effectLst/>
                          <a:latin typeface="Times New Roman" panose="02020603050405020304" pitchFamily="18" charset="0"/>
                          <a:ea typeface="Times New Roman" panose="02020603050405020304" pitchFamily="18" charset="0"/>
                          <a:cs typeface="Times New Roman" panose="02020603050405020304" pitchFamily="18" charset="0"/>
                        </a:rPr>
                        <a:t>Improve post-harvest</a:t>
                      </a:r>
                      <a:r>
                        <a:rPr lang="en-US" sz="19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management </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smtClean="0">
                          <a:effectLst/>
                          <a:latin typeface="Calibri" panose="020F0502020204030204" pitchFamily="34" charset="0"/>
                          <a:ea typeface="Calibri" panose="020F0502020204030204" pitchFamily="34" charset="0"/>
                          <a:cs typeface="Times New Roman" panose="02020603050405020304" pitchFamily="18" charset="0"/>
                        </a:rPr>
                        <a:t>2, 12</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a:t>
                      </a:r>
                      <a:r>
                        <a:rPr lang="en-US" sz="2000" baseline="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12.3, 12c</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9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699,347.13</a:t>
                      </a:r>
                      <a:endParaRPr lang="en-US" sz="19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505570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b="1" dirty="0" smtClean="0">
                <a:solidFill>
                  <a:prstClr val="black"/>
                </a:solidFill>
                <a:latin typeface="Times New Roman" panose="02020603050405020304" pitchFamily="18" charset="0"/>
                <a:cs typeface="Times New Roman" panose="02020603050405020304" pitchFamily="18" charset="0"/>
              </a:rPr>
              <a:t>Adopted </a:t>
            </a:r>
            <a:r>
              <a:rPr lang="en-US" sz="3200" b="1" dirty="0">
                <a:solidFill>
                  <a:prstClr val="black"/>
                </a:solidFill>
                <a:latin typeface="Times New Roman" panose="02020603050405020304" pitchFamily="18" charset="0"/>
                <a:cs typeface="Times New Roman" panose="02020603050405020304" pitchFamily="18" charset="0"/>
              </a:rPr>
              <a:t>Policy Objectives for </a:t>
            </a:r>
            <a:r>
              <a:rPr lang="en-US" sz="3200" b="1" dirty="0" smtClean="0">
                <a:solidFill>
                  <a:prstClr val="black"/>
                </a:solidFill>
                <a:latin typeface="Times New Roman" panose="02020603050405020304" pitchFamily="18" charset="0"/>
                <a:cs typeface="Times New Roman" panose="02020603050405020304" pitchFamily="18" charset="0"/>
              </a:rPr>
              <a:t>2021</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40</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259689295"/>
              </p:ext>
            </p:extLst>
          </p:nvPr>
        </p:nvGraphicFramePr>
        <p:xfrm>
          <a:off x="152400" y="1143001"/>
          <a:ext cx="8763000" cy="5115452"/>
        </p:xfrm>
        <a:graphic>
          <a:graphicData uri="http://schemas.openxmlformats.org/drawingml/2006/table">
            <a:tbl>
              <a:tblPr firstRow="1" firstCol="1" bandRow="1"/>
              <a:tblGrid>
                <a:gridCol w="1819034"/>
                <a:gridCol w="3438766"/>
                <a:gridCol w="838200"/>
                <a:gridCol w="1243408"/>
                <a:gridCol w="1423592"/>
              </a:tblGrid>
              <a:tr h="396564">
                <a:tc>
                  <a:txBody>
                    <a:bodyPr/>
                    <a:lstStyle/>
                    <a:p>
                      <a:pPr marL="0" marR="0">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FOCUS AREA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ADOPTED POLICY OBJECTIVES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SDGS GOAL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TARGETS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BUDGET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4229">
                <a:tc>
                  <a:txBody>
                    <a:bodyPr/>
                    <a:lstStyle/>
                    <a:p>
                      <a:pPr marL="0" marR="0">
                        <a:lnSpc>
                          <a:spcPct val="10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Private Sector Development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Enhance Domestic Trade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1000"/>
                        </a:spcAft>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2,8,9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1000"/>
                        </a:spcAft>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2.b, 2.c, 8.2, 8.a, 9.c</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321,000.00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7229">
                <a:tc>
                  <a:txBody>
                    <a:bodyPr/>
                    <a:lstStyle/>
                    <a:p>
                      <a:pPr marL="0" marR="0">
                        <a:lnSpc>
                          <a:spcPct val="100000"/>
                        </a:lnSpc>
                        <a:spcBef>
                          <a:spcPts val="0"/>
                        </a:spcBef>
                        <a:spcAft>
                          <a:spcPts val="1000"/>
                        </a:spcAft>
                      </a:pPr>
                      <a:r>
                        <a:rPr lang="en-US" sz="18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Local</a:t>
                      </a:r>
                      <a:r>
                        <a:rPr lang="en-US" sz="1800" baseline="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Government and Decentralization</a:t>
                      </a:r>
                      <a:endPar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Deepen</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political and administrative decentralization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15, 16, 17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15.9, 16.7, 17.9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0" dirty="0" smtClean="0">
                          <a:effectLst/>
                          <a:latin typeface="Times New Roman" panose="02020603050405020304" pitchFamily="18" charset="0"/>
                          <a:ea typeface="Times New Roman" panose="02020603050405020304" pitchFamily="18" charset="0"/>
                          <a:cs typeface="Times New Roman" panose="02020603050405020304" pitchFamily="18" charset="0"/>
                        </a:rPr>
                        <a:t>382,235.34</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6997">
                <a:tc>
                  <a:txBody>
                    <a:bodyPr/>
                    <a:lstStyle/>
                    <a:p>
                      <a:pPr marL="0" marR="0">
                        <a:lnSpc>
                          <a:spcPct val="10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Transport Infrastructure: Road , Rail, Water and Air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Improve efficiency and effectiveness of road transport infrastructure and services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9, 11,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3.6. 9.4, 11.2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1,010,332.69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5873">
                <a:tc>
                  <a:txBody>
                    <a:bodyPr/>
                    <a:lstStyle/>
                    <a:p>
                      <a:pPr marL="0" marR="0">
                        <a:lnSpc>
                          <a:spcPct val="100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Disaster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Management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Promote proactive planning for disaster prevention and mitigation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11,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11.b, 3.d, 11.3, 16.6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112,000.00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4457">
                <a:tc>
                  <a:txBody>
                    <a:body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Human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Settlement and Housing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Promote a sustainable, spatially integrated, balanced and orderly development of human settlements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11, 16,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11a,</a:t>
                      </a:r>
                      <a:r>
                        <a:rPr lang="en-US"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11.3</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11.b, 16.6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514,178.57</a:t>
                      </a:r>
                      <a:r>
                        <a:rPr lang="en-US"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53315210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229600" cy="715962"/>
          </a:xfrm>
        </p:spPr>
        <p:txBody>
          <a:bodyPr>
            <a:normAutofit/>
          </a:bodyPr>
          <a:lstStyle/>
          <a:p>
            <a:r>
              <a:rPr lang="en-US" sz="3200" b="1" dirty="0">
                <a:solidFill>
                  <a:prstClr val="black"/>
                </a:solidFill>
                <a:latin typeface="Times New Roman" panose="02020603050405020304" pitchFamily="18" charset="0"/>
                <a:cs typeface="Times New Roman" panose="02020603050405020304" pitchFamily="18" charset="0"/>
              </a:rPr>
              <a:t>Adopted Policy Objectives for </a:t>
            </a:r>
            <a:r>
              <a:rPr lang="en-US" sz="3200" b="1" dirty="0" smtClean="0">
                <a:solidFill>
                  <a:prstClr val="black"/>
                </a:solidFill>
                <a:latin typeface="Times New Roman" panose="02020603050405020304" pitchFamily="18" charset="0"/>
                <a:cs typeface="Times New Roman" panose="02020603050405020304" pitchFamily="18" charset="0"/>
              </a:rPr>
              <a:t>2021</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41</a:t>
            </a:fld>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622919323"/>
              </p:ext>
            </p:extLst>
          </p:nvPr>
        </p:nvGraphicFramePr>
        <p:xfrm>
          <a:off x="190500" y="453741"/>
          <a:ext cx="8762999" cy="5993892"/>
        </p:xfrm>
        <a:graphic>
          <a:graphicData uri="http://schemas.openxmlformats.org/drawingml/2006/table">
            <a:tbl>
              <a:tblPr firstRow="1" firstCol="1" bandRow="1"/>
              <a:tblGrid>
                <a:gridCol w="1819034"/>
                <a:gridCol w="3248266"/>
                <a:gridCol w="1066800"/>
                <a:gridCol w="1205307"/>
                <a:gridCol w="1423592"/>
              </a:tblGrid>
              <a:tr h="624016">
                <a:tc>
                  <a:txBody>
                    <a:bodyPr/>
                    <a:lstStyle/>
                    <a:p>
                      <a:pPr marL="0" marR="0">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FOCUS AREA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ADOPTED POLICY OBJECTIVES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SDGS GOAL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TARGETS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BUDGET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6024">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Water and Environmental Sanitation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Improve access to improved and reliable environmental sanitation services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485,235.34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6024">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Water and Environmental Sanitation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Improve access to safe and reliable water supply services for all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6.1, 6.4, 6.5.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523,000.64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6024">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Health and Health Services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Ensure affordable, equitable, easily accessible and Universal Health Coverage (UHC)</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3.1, 3.2, 3.3, 3.8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0" dirty="0" smtClean="0">
                          <a:effectLst/>
                          <a:latin typeface="Times New Roman" panose="02020603050405020304" pitchFamily="18" charset="0"/>
                          <a:ea typeface="Times New Roman" panose="02020603050405020304" pitchFamily="18" charset="0"/>
                          <a:cs typeface="Times New Roman" panose="02020603050405020304" pitchFamily="18" charset="0"/>
                        </a:rPr>
                        <a:t>1,369,219.77</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6024">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Education And Training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Enhance inclusive and equitable access to, and participation in quality education at all levels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4.a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4.1, </a:t>
                      </a:r>
                      <a:r>
                        <a:rPr lang="en-US"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92" marR="355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940,896.12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48031">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Social Protection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Strengthen social protection, especially for children, women, persons with disability and the elderly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1,3,4,5,8,10, 16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 1.a, 3.8, 4.5, 5.c, 8.2, </a:t>
                      </a:r>
                      <a:r>
                        <a:rPr lang="en-US"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10.2</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16.2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1,133,701.48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2008">
                <a:tc>
                  <a:txBody>
                    <a:bodyPr/>
                    <a:lstStyle/>
                    <a:p>
                      <a:pPr marL="0" marR="0">
                        <a:lnSpc>
                          <a:spcPct val="115000"/>
                        </a:lnSpc>
                        <a:spcBef>
                          <a:spcPts val="0"/>
                        </a:spcBef>
                        <a:spcAft>
                          <a:spcPts val="1000"/>
                        </a:spcAft>
                      </a:pPr>
                      <a:r>
                        <a:rPr lang="en-US" sz="1800" b="1" dirty="0" smtClean="0">
                          <a:effectLst/>
                          <a:latin typeface="Times New Roman" pitchFamily="18" charset="0"/>
                          <a:ea typeface="Calibri" panose="020F0502020204030204" pitchFamily="34" charset="0"/>
                          <a:cs typeface="Times New Roman" pitchFamily="18" charset="0"/>
                        </a:rPr>
                        <a:t>TOTAL</a:t>
                      </a:r>
                      <a:endParaRPr lang="en-US" sz="1800" b="1" dirty="0">
                        <a:effectLst/>
                        <a:latin typeface="Times New Roman" pitchFamily="18" charset="0"/>
                        <a:ea typeface="Calibri" panose="020F0502020204030204" pitchFamily="34" charset="0"/>
                        <a:cs typeface="Times New Roman"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1000"/>
                        </a:spcAft>
                      </a:pPr>
                      <a:r>
                        <a:rPr lang="en-US" sz="1800" b="1" dirty="0" smtClean="0">
                          <a:effectLst/>
                          <a:latin typeface="Times New Roman" pitchFamily="18" charset="0"/>
                          <a:ea typeface="Calibri" panose="020F0502020204030204" pitchFamily="34" charset="0"/>
                          <a:cs typeface="Times New Roman" pitchFamily="18" charset="0"/>
                        </a:rPr>
                        <a:t>9,151,442,64</a:t>
                      </a:r>
                      <a:endParaRPr lang="en-US" sz="1800" b="1" dirty="0">
                        <a:effectLst/>
                        <a:latin typeface="Times New Roman" pitchFamily="18" charset="0"/>
                        <a:ea typeface="Calibri" panose="020F0502020204030204" pitchFamily="34" charset="0"/>
                        <a:cs typeface="Times New Roman" pitchFamily="18" charset="0"/>
                      </a:endParaRPr>
                    </a:p>
                  </a:txBody>
                  <a:tcPr marL="35557" marR="355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5191120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9600" cy="715962"/>
          </a:xfrm>
        </p:spPr>
        <p:txBody>
          <a:bodyPr/>
          <a:lstStyle/>
          <a:p>
            <a:r>
              <a:rPr lang="en-US" sz="2600" b="1" dirty="0">
                <a:solidFill>
                  <a:prstClr val="black"/>
                </a:solidFill>
                <a:latin typeface="Times New Roman" panose="02020603050405020304" pitchFamily="18" charset="0"/>
                <a:cs typeface="Times New Roman" panose="02020603050405020304" pitchFamily="18" charset="0"/>
              </a:rPr>
              <a:t>Policy Outcome Indicators and Targets</a:t>
            </a:r>
            <a:endParaRPr lang="en-US"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42</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104901046"/>
              </p:ext>
            </p:extLst>
          </p:nvPr>
        </p:nvGraphicFramePr>
        <p:xfrm>
          <a:off x="152403" y="762000"/>
          <a:ext cx="8839196" cy="5547360"/>
        </p:xfrm>
        <a:graphic>
          <a:graphicData uri="http://schemas.openxmlformats.org/drawingml/2006/table">
            <a:tbl>
              <a:tblPr firstRow="1" firstCol="1" bandRow="1"/>
              <a:tblGrid>
                <a:gridCol w="2379623"/>
                <a:gridCol w="1895275"/>
                <a:gridCol w="758109"/>
                <a:gridCol w="758109"/>
                <a:gridCol w="758109"/>
                <a:gridCol w="758109"/>
                <a:gridCol w="765931"/>
                <a:gridCol w="765931"/>
              </a:tblGrid>
              <a:tr h="436905">
                <a:tc rowSpan="2">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800" b="1">
                          <a:effectLst/>
                          <a:latin typeface="Times New Roman" panose="02020603050405020304" pitchFamily="18" charset="0"/>
                          <a:ea typeface="Calibri" panose="020F0502020204030204" pitchFamily="34" charset="0"/>
                          <a:cs typeface="Times New Roman" panose="02020603050405020304" pitchFamily="18" charset="0"/>
                        </a:rPr>
                        <a:t>Baseline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800" b="1">
                          <a:effectLst/>
                          <a:latin typeface="Times New Roman" panose="02020603050405020304" pitchFamily="18" charset="0"/>
                          <a:ea typeface="Calibri" panose="020F0502020204030204" pitchFamily="34" charset="0"/>
                          <a:cs typeface="Times New Roman" panose="02020603050405020304" pitchFamily="18" charset="0"/>
                        </a:rPr>
                        <a:t>Latest Status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800" b="1">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629895">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Year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Value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Year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Value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Year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Value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10714">
                <a:tc>
                  <a:txBody>
                    <a:bodyPr/>
                    <a:lstStyle/>
                    <a:p>
                      <a:pPr marL="0" marR="0" lvl="0" indent="0" algn="l" defTabSz="914400" rtl="0" eaLnBrk="1" fontAlgn="auto" latinLnBrk="0" hangingPunct="1">
                        <a:lnSpc>
                          <a:spcPct val="100000"/>
                        </a:lnSpc>
                        <a:spcBef>
                          <a:spcPts val="0"/>
                        </a:spcBef>
                        <a:spcAft>
                          <a:spcPts val="100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Enhanced capacity to mitigate and adapt to Climate Change and Disaster</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of public education and sensitization on disaster </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preparedness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6</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3359">
                <a:tc>
                  <a:txBody>
                    <a:bodyPr/>
                    <a:lstStyle/>
                    <a:p>
                      <a:pPr marL="0" marR="0" algn="l">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Improved Access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to extension </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services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of field/home visits </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conducted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3811">
                <a:tc>
                  <a:txBody>
                    <a:bodyPr/>
                    <a:lstStyle/>
                    <a:p>
                      <a:pPr marL="0" marR="0" algn="l">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Improved access to health care delivery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permanent CHP  </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Compounds constructed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3811">
                <a:tc>
                  <a:txBody>
                    <a:bodyPr/>
                    <a:lstStyle/>
                    <a:p>
                      <a:pPr marL="0" marR="0" algn="l">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Participation in district level planning and budgeting improved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00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of stakeholder consultations organised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1226" marR="31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96475985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lstStyle/>
          <a:p>
            <a:r>
              <a:rPr lang="en-US" sz="2600" b="1" dirty="0">
                <a:solidFill>
                  <a:prstClr val="black"/>
                </a:solidFill>
                <a:latin typeface="Times New Roman" panose="02020603050405020304" pitchFamily="18" charset="0"/>
                <a:cs typeface="Times New Roman" panose="02020603050405020304" pitchFamily="18" charset="0"/>
              </a:rPr>
              <a:t>Policy Outcome Indicators and Targets</a:t>
            </a:r>
            <a:endParaRPr lang="en-US"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43</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801015110"/>
              </p:ext>
            </p:extLst>
          </p:nvPr>
        </p:nvGraphicFramePr>
        <p:xfrm>
          <a:off x="457200" y="743283"/>
          <a:ext cx="8458202" cy="5565123"/>
        </p:xfrm>
        <a:graphic>
          <a:graphicData uri="http://schemas.openxmlformats.org/drawingml/2006/table">
            <a:tbl>
              <a:tblPr firstRow="1" firstCol="1" bandRow="1"/>
              <a:tblGrid>
                <a:gridCol w="1981200"/>
                <a:gridCol w="1905000"/>
                <a:gridCol w="762000"/>
                <a:gridCol w="893300"/>
                <a:gridCol w="725433"/>
                <a:gridCol w="725433"/>
                <a:gridCol w="732918"/>
                <a:gridCol w="732918"/>
              </a:tblGrid>
              <a:tr h="330764">
                <a:tc rowSpan="2">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Baseline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800" b="1">
                          <a:effectLst/>
                          <a:latin typeface="Times New Roman" panose="02020603050405020304" pitchFamily="18" charset="0"/>
                          <a:ea typeface="Calibri" panose="020F0502020204030204" pitchFamily="34" charset="0"/>
                          <a:cs typeface="Times New Roman" panose="02020603050405020304" pitchFamily="18" charset="0"/>
                        </a:rPr>
                        <a:t>Latest Status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800" b="1">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661526">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Year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Value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Year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Value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Year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Value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en-GB" sz="1800" b="1"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3621">
                <a:tc>
                  <a:txBody>
                    <a:bodyPr/>
                    <a:lstStyle/>
                    <a:p>
                      <a:pPr marL="0" marR="0" algn="l">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Increased</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access to Basic Education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Net Enrolment ratio</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78105" marR="0" algn="l">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KG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78105" marR="0" algn="l">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Primary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78105" marR="0" algn="l">
                        <a:lnSpc>
                          <a:spcPct val="115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JHS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marR="0" algn="l">
                        <a:lnSpc>
                          <a:spcPct val="115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58.0%</a:t>
                      </a:r>
                    </a:p>
                    <a:p>
                      <a:pPr marL="228600" marR="0" algn="l">
                        <a:lnSpc>
                          <a:spcPct val="115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82.8%</a:t>
                      </a:r>
                    </a:p>
                    <a:p>
                      <a:pPr marL="228600" marR="0" algn="l">
                        <a:lnSpc>
                          <a:spcPct val="115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37%</a:t>
                      </a:r>
                      <a:endParaRPr lang="en-US" sz="18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N/A</a:t>
                      </a:r>
                    </a:p>
                    <a:p>
                      <a:pPr marL="0" marR="0" algn="r">
                        <a:lnSpc>
                          <a:spcPct val="115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N/A</a:t>
                      </a:r>
                    </a:p>
                    <a:p>
                      <a:pPr marL="0" marR="0" algn="r">
                        <a:lnSpc>
                          <a:spcPct val="115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N/A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100</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100%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15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100%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1526">
                <a:tc>
                  <a:txBody>
                    <a:bodyPr/>
                    <a:lstStyle/>
                    <a:p>
                      <a:pPr marL="0" marR="0" algn="l">
                        <a:lnSpc>
                          <a:spcPct val="115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Effective sub-structures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15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of functional area councils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2996">
                <a:tc>
                  <a:txBody>
                    <a:bodyPr/>
                    <a:lstStyle/>
                    <a:p>
                      <a:pPr marL="0" marR="0" algn="l">
                        <a:lnSpc>
                          <a:spcPct val="115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Increased internally Generated Fund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Amount</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IGF collected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416,924.57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285,716.03</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591,960.00</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1526">
                <a:tc>
                  <a:txBody>
                    <a:bodyPr/>
                    <a:lstStyle/>
                    <a:p>
                      <a:pPr marL="0" marR="0" algn="l">
                        <a:lnSpc>
                          <a:spcPct val="115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Orderly development of Human Settlement promoted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8105" marR="0" algn="l">
                        <a:lnSpc>
                          <a:spcPct val="115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No. of building plans approved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b="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10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50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6140298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533400" y="-37475"/>
            <a:ext cx="7772400"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
            <a:r>
              <a:rPr lang="en-US" sz="2000" b="1" dirty="0" smtClean="0">
                <a:solidFill>
                  <a:srgbClr val="000000"/>
                </a:solidFill>
                <a:latin typeface="Times New Roman" panose="02020603050405020304" pitchFamily="18" charset="0"/>
                <a:cs typeface="Times New Roman" panose="02020603050405020304" pitchFamily="18" charset="0"/>
              </a:rPr>
              <a:t>2021-2024 REVENUE PROJECTIONS – IGF ONLY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896056545"/>
              </p:ext>
            </p:extLst>
          </p:nvPr>
        </p:nvGraphicFramePr>
        <p:xfrm>
          <a:off x="152399" y="368530"/>
          <a:ext cx="8839202" cy="6184669"/>
        </p:xfrm>
        <a:graphic>
          <a:graphicData uri="http://schemas.openxmlformats.org/drawingml/2006/table">
            <a:tbl>
              <a:tblPr/>
              <a:tblGrid>
                <a:gridCol w="1046374"/>
                <a:gridCol w="1150070"/>
                <a:gridCol w="1272620"/>
                <a:gridCol w="1219200"/>
                <a:gridCol w="1407737"/>
                <a:gridCol w="1580147"/>
                <a:gridCol w="1163054"/>
              </a:tblGrid>
              <a:tr h="308183">
                <a:tc>
                  <a:txBody>
                    <a:bodyPr/>
                    <a:lstStyle/>
                    <a:p>
                      <a:pPr algn="l"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ITEM</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2020</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a:txBody>
                    <a:bodyPr/>
                    <a:lstStyle/>
                    <a:p>
                      <a:pPr algn="ct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2021</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2022</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2023</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2024</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57198">
                <a:tc>
                  <a:txBody>
                    <a:bodyPr/>
                    <a:lstStyle/>
                    <a:p>
                      <a:pPr algn="l"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BUDGET </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ACTUAL </a:t>
                      </a:r>
                      <a:r>
                        <a:rPr lang="en-US" sz="1600" b="1" i="0" u="none" strike="noStrike" dirty="0">
                          <a:solidFill>
                            <a:srgbClr val="000000"/>
                          </a:solidFill>
                          <a:effectLst/>
                          <a:latin typeface="Times New Roman" panose="02020603050405020304" pitchFamily="18" charset="0"/>
                          <a:cs typeface="Times New Roman" panose="02020603050405020304" pitchFamily="18" charset="0"/>
                        </a:rPr>
                        <a:t>AS AT </a:t>
                      </a: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AUG.</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        Projection</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685800" rtl="0" eaLnBrk="1" fontAlgn="b" latinLnBrk="0" hangingPunct="1">
                        <a:lnSpc>
                          <a:spcPct val="100000"/>
                        </a:lnSpc>
                        <a:spcBef>
                          <a:spcPts val="0"/>
                        </a:spcBef>
                        <a:spcAft>
                          <a:spcPts val="0"/>
                        </a:spcAft>
                        <a:buClrTx/>
                        <a:buSzTx/>
                        <a:buFontTx/>
                        <a:buNone/>
                        <a:tabLst/>
                        <a:defRPr/>
                      </a:pPr>
                      <a:endParaRPr lang="en-US" sz="1600" b="1" i="0" u="none" strike="noStrike" dirty="0" smtClean="0">
                        <a:solidFill>
                          <a:srgbClr val="000000"/>
                        </a:solidFill>
                        <a:effectLst/>
                        <a:latin typeface="Times New Roman" panose="02020603050405020304" pitchFamily="18" charset="0"/>
                        <a:cs typeface="Times New Roman" panose="02020603050405020304" pitchFamily="18" charset="0"/>
                      </a:endParaRPr>
                    </a:p>
                    <a:p>
                      <a:pPr marL="0" marR="0" indent="0" algn="ctr" defTabSz="685800" rtl="0" eaLnBrk="1" fontAlgn="b" latinLnBrk="0" hangingPunct="1">
                        <a:lnSpc>
                          <a:spcPct val="100000"/>
                        </a:lnSpc>
                        <a:spcBef>
                          <a:spcPts val="0"/>
                        </a:spcBef>
                        <a:spcAft>
                          <a:spcPts val="0"/>
                        </a:spcAft>
                        <a:buClrTx/>
                        <a:buSzTx/>
                        <a:buFontTx/>
                        <a:buNone/>
                        <a:tabLst/>
                        <a:defRPr/>
                      </a:pP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Projection</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685800" rtl="0" eaLnBrk="1" fontAlgn="b" latinLnBrk="0" hangingPunct="1">
                        <a:lnSpc>
                          <a:spcPct val="100000"/>
                        </a:lnSpc>
                        <a:spcBef>
                          <a:spcPts val="0"/>
                        </a:spcBef>
                        <a:spcAft>
                          <a:spcPts val="0"/>
                        </a:spcAft>
                        <a:buClrTx/>
                        <a:buSzTx/>
                        <a:buFontTx/>
                        <a:buNone/>
                        <a:tabLst/>
                        <a:defRPr/>
                      </a:pP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Projection</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685800" rtl="0" eaLnBrk="1" fontAlgn="b" latinLnBrk="0" hangingPunct="1">
                        <a:lnSpc>
                          <a:spcPct val="100000"/>
                        </a:lnSpc>
                        <a:spcBef>
                          <a:spcPts val="0"/>
                        </a:spcBef>
                        <a:spcAft>
                          <a:spcPts val="0"/>
                        </a:spcAft>
                        <a:buClrTx/>
                        <a:buSzTx/>
                        <a:buFontTx/>
                        <a:buNone/>
                        <a:tabLst/>
                        <a:defRPr/>
                      </a:pP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Projection</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57198">
                <a:tc>
                  <a:txBody>
                    <a:bodyPr/>
                    <a:lstStyle/>
                    <a:p>
                      <a:pPr algn="l"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BASIC RATE</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100.00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a:solidFill>
                            <a:srgbClr val="000000"/>
                          </a:solidFill>
                          <a:effectLst/>
                          <a:latin typeface="Times New Roman" panose="02020603050405020304" pitchFamily="18" charset="0"/>
                          <a:cs typeface="Times New Roman" panose="02020603050405020304" pitchFamily="18" charset="0"/>
                        </a:rPr>
                        <a:t>                                      -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5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100.00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1,732.00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1,819.00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1,910.00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57198">
                <a:tc>
                  <a:txBody>
                    <a:bodyPr/>
                    <a:lstStyle/>
                    <a:p>
                      <a:pPr algn="l" fontAlgn="b"/>
                      <a:r>
                        <a:rPr lang="en-US" sz="1500" b="0" i="0" u="none" strike="noStrike">
                          <a:solidFill>
                            <a:srgbClr val="000000"/>
                          </a:solidFill>
                          <a:effectLst/>
                          <a:latin typeface="Times New Roman" panose="02020603050405020304" pitchFamily="18" charset="0"/>
                          <a:cs typeface="Times New Roman" panose="02020603050405020304" pitchFamily="18" charset="0"/>
                        </a:rPr>
                        <a:t>PROPERTY RATE</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5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100,000.00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40,978.28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130,000.00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145,550.00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150,327.00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155,343.00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57198">
                <a:tc>
                  <a:txBody>
                    <a:bodyPr/>
                    <a:lstStyle/>
                    <a:p>
                      <a:pPr algn="l"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FEES</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108,370.00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31,470.00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5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140,200.00</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142,542.00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148,670.00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155,103.00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57198">
                <a:tc>
                  <a:txBody>
                    <a:bodyPr/>
                    <a:lstStyle/>
                    <a:p>
                      <a:pPr algn="l" fontAlgn="b"/>
                      <a:r>
                        <a:rPr lang="en-US" sz="1500" b="0" i="0" u="none" strike="noStrike">
                          <a:solidFill>
                            <a:srgbClr val="000000"/>
                          </a:solidFill>
                          <a:effectLst/>
                          <a:latin typeface="Times New Roman" panose="02020603050405020304" pitchFamily="18" charset="0"/>
                          <a:cs typeface="Times New Roman" panose="02020603050405020304" pitchFamily="18" charset="0"/>
                        </a:rPr>
                        <a:t>FINES</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200.00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5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 200.00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320.00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479.00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803.00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57198">
                <a:tc>
                  <a:txBody>
                    <a:bodyPr/>
                    <a:lstStyle/>
                    <a:p>
                      <a:pPr algn="l" fontAlgn="b"/>
                      <a:r>
                        <a:rPr lang="en-US" sz="1500" b="0" i="0" u="none" strike="noStrike">
                          <a:solidFill>
                            <a:srgbClr val="000000"/>
                          </a:solidFill>
                          <a:effectLst/>
                          <a:latin typeface="Times New Roman" panose="02020603050405020304" pitchFamily="18" charset="0"/>
                          <a:cs typeface="Times New Roman" panose="02020603050405020304" pitchFamily="18" charset="0"/>
                        </a:rPr>
                        <a:t>LICENCE</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5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177,250.00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157,474.63</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5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223,960.00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233,113.00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243,768.00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244,957.00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57198">
                <a:tc>
                  <a:txBody>
                    <a:bodyPr/>
                    <a:lstStyle/>
                    <a:p>
                      <a:pPr algn="l" fontAlgn="b"/>
                      <a:r>
                        <a:rPr lang="en-US" sz="1500" b="0" i="0" u="none" strike="noStrike">
                          <a:solidFill>
                            <a:srgbClr val="000000"/>
                          </a:solidFill>
                          <a:effectLst/>
                          <a:latin typeface="Times New Roman" panose="02020603050405020304" pitchFamily="18" charset="0"/>
                          <a:cs typeface="Times New Roman" panose="02020603050405020304" pitchFamily="18" charset="0"/>
                        </a:rPr>
                        <a:t>LAND </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104,000.00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55,792.00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81,500.00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88,725.00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93,161.00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97,819.00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6362">
                <a:tc>
                  <a:txBody>
                    <a:bodyPr/>
                    <a:lstStyle/>
                    <a:p>
                      <a:pPr algn="l"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RENT</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5,000.00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15,000.00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24,150.00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25,357.00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26,625.00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11270">
                <a:tc>
                  <a:txBody>
                    <a:bodyPr/>
                    <a:lstStyle/>
                    <a:p>
                      <a:pPr algn="l"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INVESTMENT</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a:solidFill>
                            <a:srgbClr val="000000"/>
                          </a:solidFill>
                          <a:effectLst/>
                          <a:latin typeface="Times New Roman" panose="02020603050405020304" pitchFamily="18" charset="0"/>
                          <a:cs typeface="Times New Roman" panose="02020603050405020304" pitchFamily="18" charset="0"/>
                        </a:rPr>
                        <a:t>                          -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a:solidFill>
                            <a:srgbClr val="000000"/>
                          </a:solidFill>
                          <a:effectLst/>
                          <a:latin typeface="Times New Roman" panose="02020603050405020304" pitchFamily="18" charset="0"/>
                          <a:cs typeface="Times New Roman" panose="02020603050405020304" pitchFamily="18" charset="0"/>
                        </a:rPr>
                        <a:t>                                          -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endParaRPr lang="en-US" sz="15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57198">
                <a:tc>
                  <a:txBody>
                    <a:bodyPr/>
                    <a:lstStyle/>
                    <a:p>
                      <a:pPr algn="l" fontAlgn="b"/>
                      <a:r>
                        <a:rPr lang="en-US" sz="1500" b="0" i="0" u="none" strike="noStrike">
                          <a:solidFill>
                            <a:srgbClr val="000000"/>
                          </a:solidFill>
                          <a:effectLst/>
                          <a:latin typeface="Times New Roman" panose="02020603050405020304" pitchFamily="18" charset="0"/>
                          <a:cs typeface="Times New Roman" panose="02020603050405020304" pitchFamily="18" charset="0"/>
                        </a:rPr>
                        <a:t>MESCILLANEOUS</a:t>
                      </a: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endParaRPr lang="en-US" sz="15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1,000.00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1.12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0" i="0" u="none" strike="noStrike" dirty="0" smtClean="0">
                          <a:solidFill>
                            <a:srgbClr val="000000"/>
                          </a:solidFill>
                          <a:effectLst/>
                          <a:latin typeface="Times New Roman" panose="02020603050405020304" pitchFamily="18" charset="0"/>
                          <a:cs typeface="Times New Roman" panose="02020603050405020304" pitchFamily="18" charset="0"/>
                        </a:rPr>
                        <a:t>1,000.00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a:solidFill>
                            <a:srgbClr val="000000"/>
                          </a:solidFill>
                          <a:effectLst/>
                          <a:latin typeface="Times New Roman" panose="02020603050405020304" pitchFamily="18" charset="0"/>
                          <a:cs typeface="Times New Roman" panose="02020603050405020304" pitchFamily="18" charset="0"/>
                        </a:rPr>
                        <a:t>                                          -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11270">
                <a:tc>
                  <a:txBody>
                    <a:bodyPr/>
                    <a:lstStyle/>
                    <a:p>
                      <a:pPr algn="l" fontAlgn="b"/>
                      <a:r>
                        <a:rPr lang="en-US" sz="1500" b="1"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1" i="0" u="none" strike="noStrike" dirty="0">
                          <a:solidFill>
                            <a:srgbClr val="000000"/>
                          </a:solidFill>
                          <a:effectLst/>
                          <a:latin typeface="Times New Roman" panose="02020603050405020304" pitchFamily="18" charset="0"/>
                          <a:cs typeface="Times New Roman" panose="02020603050405020304" pitchFamily="18" charset="0"/>
                        </a:rPr>
                        <a:t>   </a:t>
                      </a:r>
                      <a:r>
                        <a:rPr lang="en-US" sz="1500" b="1" i="0" u="none" strike="noStrike" dirty="0" smtClean="0">
                          <a:solidFill>
                            <a:srgbClr val="000000"/>
                          </a:solidFill>
                          <a:effectLst/>
                          <a:latin typeface="Times New Roman" panose="02020603050405020304" pitchFamily="18" charset="0"/>
                          <a:cs typeface="Times New Roman" panose="02020603050405020304" pitchFamily="18" charset="0"/>
                        </a:rPr>
                        <a:t>498,850.00 </a:t>
                      </a:r>
                      <a:endParaRPr lang="en-US" sz="15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r>
                        <a:rPr lang="en-US" sz="1500" b="1" i="0" u="none" strike="noStrike" dirty="0" smtClean="0">
                          <a:solidFill>
                            <a:srgbClr val="000000"/>
                          </a:solidFill>
                          <a:effectLst/>
                          <a:latin typeface="Times New Roman" panose="02020603050405020304" pitchFamily="18" charset="0"/>
                          <a:cs typeface="Times New Roman" panose="02020603050405020304" pitchFamily="18" charset="0"/>
                        </a:rPr>
                        <a:t>285,716.03 </a:t>
                      </a:r>
                    </a:p>
                    <a:p>
                      <a:pPr algn="l" fontAlgn="b"/>
                      <a:endParaRPr lang="en-US" sz="15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1" i="0" u="none" strike="noStrike" dirty="0" smtClean="0">
                          <a:solidFill>
                            <a:srgbClr val="000000"/>
                          </a:solidFill>
                          <a:effectLst/>
                          <a:latin typeface="Times New Roman" panose="02020603050405020304" pitchFamily="18" charset="0"/>
                          <a:cs typeface="Times New Roman" panose="02020603050405020304" pitchFamily="18" charset="0"/>
                        </a:rPr>
                        <a:t>591,960.00   </a:t>
                      </a:r>
                      <a:endParaRPr lang="en-US" sz="15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1" i="0" u="none" strike="noStrike" dirty="0" smtClean="0">
                          <a:solidFill>
                            <a:srgbClr val="000000"/>
                          </a:solidFill>
                          <a:effectLst/>
                          <a:latin typeface="Times New Roman" panose="02020603050405020304" pitchFamily="18" charset="0"/>
                          <a:cs typeface="Times New Roman" panose="02020603050405020304" pitchFamily="18" charset="0"/>
                        </a:rPr>
                        <a:t>636,132.00 </a:t>
                      </a:r>
                      <a:endParaRPr lang="en-US" sz="15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1" i="0" u="none" strike="noStrike" dirty="0" smtClean="0">
                          <a:solidFill>
                            <a:srgbClr val="000000"/>
                          </a:solidFill>
                          <a:effectLst/>
                          <a:latin typeface="Times New Roman" panose="02020603050405020304" pitchFamily="18" charset="0"/>
                          <a:cs typeface="Times New Roman" panose="02020603050405020304" pitchFamily="18" charset="0"/>
                        </a:rPr>
                        <a:t>663,581.00</a:t>
                      </a:r>
                      <a:endParaRPr lang="en-US" sz="15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500" b="1" i="0" u="none" strike="noStrike" dirty="0" smtClean="0">
                          <a:solidFill>
                            <a:srgbClr val="000000"/>
                          </a:solidFill>
                          <a:effectLst/>
                          <a:latin typeface="Times New Roman" panose="02020603050405020304" pitchFamily="18" charset="0"/>
                          <a:cs typeface="Times New Roman" panose="02020603050405020304" pitchFamily="18" charset="0"/>
                        </a:rPr>
                        <a:t>682,560.00 </a:t>
                      </a:r>
                      <a:endParaRPr lang="en-US" sz="15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4" name="Slide Number Placeholder 3"/>
          <p:cNvSpPr>
            <a:spLocks noGrp="1"/>
          </p:cNvSpPr>
          <p:nvPr>
            <p:ph type="sldNum" sz="quarter" idx="12"/>
          </p:nvPr>
        </p:nvSpPr>
        <p:spPr/>
        <p:txBody>
          <a:bodyPr/>
          <a:lstStyle/>
          <a:p>
            <a:fld id="{571CD3C2-A472-4BA3-88D7-833F7D0C5725}" type="slidenum">
              <a:rPr lang="en-US" smtClean="0"/>
              <a:t>44</a:t>
            </a:fld>
            <a:endParaRPr lang="en-US"/>
          </a:p>
        </p:txBody>
      </p:sp>
    </p:spTree>
    <p:extLst>
      <p:ext uri="{BB962C8B-B14F-4D97-AF65-F5344CB8AC3E}">
        <p14:creationId xmlns:p14="http://schemas.microsoft.com/office/powerpoint/2010/main" val="294973956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9600" cy="563562"/>
          </a:xfrm>
        </p:spPr>
        <p:txBody>
          <a:bodyPr>
            <a:normAutofit/>
          </a:bodyPr>
          <a:lstStyle/>
          <a:p>
            <a:r>
              <a:rPr lang="en-US" sz="3200" b="1" dirty="0" smtClean="0">
                <a:latin typeface="Times New Roman" panose="02020603050405020304" pitchFamily="18" charset="0"/>
                <a:cs typeface="Times New Roman" panose="02020603050405020304" pitchFamily="18" charset="0"/>
              </a:rPr>
              <a:t>R.I.A.P FOR 2021</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45</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4250192769"/>
              </p:ext>
            </p:extLst>
          </p:nvPr>
        </p:nvGraphicFramePr>
        <p:xfrm>
          <a:off x="228601" y="685800"/>
          <a:ext cx="8686800" cy="6141720"/>
        </p:xfrm>
        <a:graphic>
          <a:graphicData uri="http://schemas.openxmlformats.org/drawingml/2006/table">
            <a:tbl>
              <a:tblPr firstRow="1" firstCol="1" bandRow="1"/>
              <a:tblGrid>
                <a:gridCol w="2114677"/>
                <a:gridCol w="6572123"/>
              </a:tblGrid>
              <a:tr h="786202">
                <a:tc>
                  <a:txBody>
                    <a:bodyPr/>
                    <a:lstStyle/>
                    <a:p>
                      <a:pPr marL="0" marR="0" algn="ctr">
                        <a:lnSpc>
                          <a:spcPct val="150000"/>
                        </a:lnSpc>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REVENUE SOURCE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50000"/>
                        </a:lnSpc>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KEY STRATEGIES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115691">
                <a:tc>
                  <a:txBody>
                    <a:bodyPr/>
                    <a:lstStyle/>
                    <a:p>
                      <a:pPr marL="342900" marR="0" lvl="0" indent="-342900">
                        <a:lnSpc>
                          <a:spcPct val="150000"/>
                        </a:lnSpc>
                        <a:spcBef>
                          <a:spcPts val="0"/>
                        </a:spcBef>
                        <a:spcAft>
                          <a:spcPts val="0"/>
                        </a:spcAft>
                        <a:buFont typeface="+mj-lt"/>
                        <a:buAutoNum type="arabicPeriod"/>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RATES (Basic Rates/Property Rates/Cattle Rates)</a:t>
                      </a: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marR="0" lvl="0" indent="-342900">
                        <a:lnSpc>
                          <a:spcPct val="150000"/>
                        </a:lnSpc>
                        <a:spcBef>
                          <a:spcPts val="0"/>
                        </a:spcBef>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Sensitize property owners and other ratepayers on the need to pay Basic/Property rates.</a:t>
                      </a:r>
                    </a:p>
                    <a:p>
                      <a:pPr marL="342900" marR="0" lvl="0" indent="-342900">
                        <a:lnSpc>
                          <a:spcPct val="150000"/>
                        </a:lnSpc>
                        <a:spcBef>
                          <a:spcPts val="0"/>
                        </a:spcBef>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Activate Revenue support team of NABCO and National Service persons to assist in the collection of property rates </a:t>
                      </a:r>
                    </a:p>
                    <a:p>
                      <a:pPr marL="342900" marR="0" lvl="0" indent="-342900">
                        <a:lnSpc>
                          <a:spcPct val="150000"/>
                        </a:lnSpc>
                        <a:spcBef>
                          <a:spcPts val="0"/>
                        </a:spcBef>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Valuation of properties of some selected towns</a:t>
                      </a:r>
                    </a:p>
                    <a:p>
                      <a:pPr marL="342900" marR="0" lvl="0" indent="-342900">
                        <a:lnSpc>
                          <a:spcPct val="150000"/>
                        </a:lnSpc>
                        <a:spcBef>
                          <a:spcPts val="0"/>
                        </a:spcBef>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Enforce the collection of Basic rate through the Area and Town councils.</a:t>
                      </a: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965506">
                <a:tc>
                  <a:txBody>
                    <a:bodyPr/>
                    <a:lstStyle/>
                    <a:p>
                      <a:pPr marL="0" marR="0" lvl="0" indent="0">
                        <a:lnSpc>
                          <a:spcPct val="150000"/>
                        </a:lnSpc>
                        <a:spcBef>
                          <a:spcPts val="0"/>
                        </a:spcBef>
                        <a:spcAft>
                          <a:spcPts val="0"/>
                        </a:spcAft>
                        <a:buFont typeface="+mj-lt"/>
                        <a:buNone/>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LANDS </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Sensitize the people in the district on the need to seek building permit before putting up any structure.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Establish a unit within the Works Department solely for issuance of building permits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Undertake regular development control exercise.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93522983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9600" cy="639762"/>
          </a:xfrm>
        </p:spPr>
        <p:txBody>
          <a:bodyPr>
            <a:normAutofit/>
          </a:bodyPr>
          <a:lstStyle/>
          <a:p>
            <a:r>
              <a:rPr lang="en-US" sz="3200" b="1" dirty="0" smtClean="0">
                <a:latin typeface="Times New Roman" panose="02020603050405020304" pitchFamily="18" charset="0"/>
                <a:cs typeface="Times New Roman" panose="02020603050405020304" pitchFamily="18" charset="0"/>
              </a:rPr>
              <a:t>R.I.A.P FOR 2021</a:t>
            </a:r>
            <a:endParaRPr lang="en-US" sz="3200" b="1"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1CD3C2-A472-4BA3-88D7-833F7D0C5725}" type="slidenum">
              <a:rPr lang="en-US" smtClean="0"/>
              <a:t>46</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537028591"/>
              </p:ext>
            </p:extLst>
          </p:nvPr>
        </p:nvGraphicFramePr>
        <p:xfrm>
          <a:off x="304799" y="762001"/>
          <a:ext cx="8610601" cy="5714999"/>
        </p:xfrm>
        <a:graphic>
          <a:graphicData uri="http://schemas.openxmlformats.org/drawingml/2006/table">
            <a:tbl>
              <a:tblPr firstRow="1" firstCol="1" bandRow="1"/>
              <a:tblGrid>
                <a:gridCol w="2096127"/>
                <a:gridCol w="6514474"/>
              </a:tblGrid>
              <a:tr h="833499">
                <a:tc>
                  <a:txBody>
                    <a:bodyPr/>
                    <a:lstStyle/>
                    <a:p>
                      <a:pPr marL="0" marR="0" algn="ctr">
                        <a:lnSpc>
                          <a:spcPct val="150000"/>
                        </a:lnSpc>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REVENUE SOURCE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50000"/>
                        </a:lnSpc>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KEY STRATEGIES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250248">
                <a:tc>
                  <a:txBody>
                    <a:bodyPr/>
                    <a:lstStyle/>
                    <a:p>
                      <a:pPr marL="0" marR="0" lvl="0" indent="0">
                        <a:lnSpc>
                          <a:spcPct val="150000"/>
                        </a:lnSpc>
                        <a:spcBef>
                          <a:spcPts val="0"/>
                        </a:spcBef>
                        <a:spcAft>
                          <a:spcPts val="0"/>
                        </a:spcAft>
                        <a:buFont typeface="+mj-lt"/>
                        <a:buNone/>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LICENSES </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marR="0" lvl="0" indent="-342900">
                        <a:lnSpc>
                          <a:spcPct val="150000"/>
                        </a:lnSpc>
                        <a:spcBef>
                          <a:spcPts val="0"/>
                        </a:spcBef>
                        <a:spcAft>
                          <a:spcPts val="0"/>
                        </a:spcAft>
                        <a:buFont typeface="Symbol" panose="05050102010706020507" pitchFamily="18" charset="2"/>
                        <a:buChar char=""/>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Sensitize business operators to acquire licenses and also renew their licenses when expired. </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Build a database on all businesses within the district.</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666998">
                <a:tc>
                  <a:txBody>
                    <a:bodyPr/>
                    <a:lstStyle/>
                    <a:p>
                      <a:pPr marL="0" marR="0" lvl="0" indent="0">
                        <a:lnSpc>
                          <a:spcPct val="150000"/>
                        </a:lnSpc>
                        <a:spcBef>
                          <a:spcPts val="0"/>
                        </a:spcBef>
                        <a:spcAft>
                          <a:spcPts val="0"/>
                        </a:spcAft>
                        <a:buFont typeface="+mj-lt"/>
                        <a:buNone/>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RENT </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Numbering and registration of all Government bungalows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Sensitize occupants of Government property on the need to pay their rent fee.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Issuance of demand notice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97256">
                <a:tc>
                  <a:txBody>
                    <a:bodyPr/>
                    <a:lstStyle/>
                    <a:p>
                      <a:pPr>
                        <a:lnSpc>
                          <a:spcPct val="107000"/>
                        </a:lnSpc>
                      </a:pPr>
                      <a:endParaRPr lang="en-US" sz="1800">
                        <a:effectLst/>
                        <a:latin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nSpc>
                          <a:spcPct val="107000"/>
                        </a:lnSpc>
                      </a:pPr>
                      <a:endParaRPr lang="en-US" sz="1800">
                        <a:effectLst/>
                        <a:latin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r>
              <a:tr h="1666998">
                <a:tc>
                  <a:txBody>
                    <a:bodyPr/>
                    <a:lstStyle/>
                    <a:p>
                      <a:pPr marL="0" marR="0" lvl="0" indent="0">
                        <a:lnSpc>
                          <a:spcPct val="150000"/>
                        </a:lnSpc>
                        <a:spcBef>
                          <a:spcPts val="0"/>
                        </a:spcBef>
                        <a:spcAft>
                          <a:spcPts val="0"/>
                        </a:spcAft>
                        <a:buFont typeface="+mj-lt"/>
                        <a:buNone/>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 FEES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AND FINES</a:t>
                      </a: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Sensitize various market women, trade associations and transport unions on the need to pay fees on export of commodities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Formation of revenue monitoring team to check on the activities of revenue collectors, especially on market days.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333522064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65127"/>
            <a:ext cx="7981950" cy="854074"/>
          </a:xfrm>
        </p:spPr>
        <p:txBody>
          <a:bodyPr>
            <a:normAutofit/>
          </a:bodyPr>
          <a:lstStyle/>
          <a:p>
            <a:r>
              <a:rPr lang="en-US" sz="3200" b="1" dirty="0" smtClean="0">
                <a:latin typeface="Times New Roman" panose="02020603050405020304" pitchFamily="18" charset="0"/>
                <a:cs typeface="Times New Roman" panose="02020603050405020304" pitchFamily="18" charset="0"/>
              </a:rPr>
              <a:t>R.I.A.P FOR 2021</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47</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562967364"/>
              </p:ext>
            </p:extLst>
          </p:nvPr>
        </p:nvGraphicFramePr>
        <p:xfrm>
          <a:off x="381000" y="1066801"/>
          <a:ext cx="8382000" cy="5105400"/>
        </p:xfrm>
        <a:graphic>
          <a:graphicData uri="http://schemas.openxmlformats.org/drawingml/2006/table">
            <a:tbl>
              <a:tblPr firstRow="1" firstCol="1" bandRow="1"/>
              <a:tblGrid>
                <a:gridCol w="2040478"/>
                <a:gridCol w="6341522"/>
              </a:tblGrid>
              <a:tr h="1021080">
                <a:tc>
                  <a:txBody>
                    <a:bodyPr/>
                    <a:lstStyle/>
                    <a:p>
                      <a:pPr marL="0" marR="0" algn="ctr">
                        <a:lnSpc>
                          <a:spcPct val="150000"/>
                        </a:lnSpc>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REVENUE SOURCE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50000"/>
                        </a:lnSpc>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KEY STRATEGIES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084320">
                <a:tc>
                  <a:txBody>
                    <a:bodyPr/>
                    <a:lstStyle/>
                    <a:p>
                      <a:pPr marL="0" marR="0" lvl="0" indent="0">
                        <a:lnSpc>
                          <a:spcPct val="150000"/>
                        </a:lnSpc>
                        <a:spcBef>
                          <a:spcPts val="0"/>
                        </a:spcBef>
                        <a:spcAft>
                          <a:spcPts val="0"/>
                        </a:spcAft>
                        <a:buFont typeface="+mj-lt"/>
                        <a:buNone/>
                      </a:pPr>
                      <a:r>
                        <a:rPr lang="en-US" sz="1800" b="1" i="0" dirty="0" smtClean="0">
                          <a:effectLst/>
                          <a:latin typeface="Times New Roman" panose="02020603050405020304" pitchFamily="18" charset="0"/>
                          <a:ea typeface="Times New Roman" panose="02020603050405020304" pitchFamily="18" charset="0"/>
                          <a:cs typeface="Times New Roman" panose="02020603050405020304" pitchFamily="18" charset="0"/>
                        </a:rPr>
                        <a:t>6</a:t>
                      </a:r>
                      <a:r>
                        <a:rPr lang="en-US" sz="1800" i="1" dirty="0" smtClean="0">
                          <a:effectLst/>
                          <a:latin typeface="Times New Roman" panose="02020603050405020304" pitchFamily="18" charset="0"/>
                          <a:ea typeface="Times New Roman" panose="02020603050405020304" pitchFamily="18" charset="0"/>
                          <a:cs typeface="Times New Roman" panose="02020603050405020304" pitchFamily="18" charset="0"/>
                        </a:rPr>
                        <a:t>,REVENUE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COLLECTORS </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16865" marR="0" indent="-285750">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Quarterly rotation of revenue collectors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Setting target for revenue collectors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Engaging the service of the Chief Local Revenue Inspector (at RCC) to build the capacity of the revenue collectors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Sanction underperforming revenue collectors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Awarding best performing revenue collectors.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Motivate staff who partake in revenue mobilization.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Symbol" panose="05050102010706020507" pitchFamily="18" charset="2"/>
                        <a:buChar char=""/>
                        <a:tabLst>
                          <a:tab pos="2286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Reshaping of roads leading to major economically vibrant towns.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4243" marR="342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335651144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533400" y="116412"/>
            <a:ext cx="7772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
            <a:r>
              <a:rPr lang="en-US" b="1" dirty="0" smtClean="0">
                <a:solidFill>
                  <a:srgbClr val="000000"/>
                </a:solidFill>
                <a:latin typeface="Times New Roman" panose="02020603050405020304" pitchFamily="18" charset="0"/>
                <a:cs typeface="Times New Roman" panose="02020603050405020304" pitchFamily="18" charset="0"/>
              </a:rPr>
              <a:t>2021-2024 REVENUE PROJECTIONS – ALL REVENUE SOURCES</a:t>
            </a:r>
          </a:p>
        </p:txBody>
      </p:sp>
      <p:graphicFrame>
        <p:nvGraphicFramePr>
          <p:cNvPr id="2" name="Table 1"/>
          <p:cNvGraphicFramePr>
            <a:graphicFrameLocks noGrp="1"/>
          </p:cNvGraphicFramePr>
          <p:nvPr>
            <p:extLst>
              <p:ext uri="{D42A27DB-BD31-4B8C-83A1-F6EECF244321}">
                <p14:modId xmlns:p14="http://schemas.microsoft.com/office/powerpoint/2010/main" val="1516479357"/>
              </p:ext>
            </p:extLst>
          </p:nvPr>
        </p:nvGraphicFramePr>
        <p:xfrm>
          <a:off x="228598" y="584455"/>
          <a:ext cx="8686804" cy="5892542"/>
        </p:xfrm>
        <a:graphic>
          <a:graphicData uri="http://schemas.openxmlformats.org/drawingml/2006/table">
            <a:tbl>
              <a:tblPr/>
              <a:tblGrid>
                <a:gridCol w="1028332"/>
                <a:gridCol w="1293141"/>
                <a:gridCol w="1347952"/>
                <a:gridCol w="1273066"/>
                <a:gridCol w="1347952"/>
                <a:gridCol w="1198180"/>
                <a:gridCol w="1198181"/>
              </a:tblGrid>
              <a:tr h="640272">
                <a:tc>
                  <a:txBody>
                    <a:bodyPr/>
                    <a:lstStyle/>
                    <a:p>
                      <a:pPr algn="l"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ITEM</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BUDGET </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ACTUAL </a:t>
                      </a:r>
                      <a:r>
                        <a:rPr lang="en-US" sz="1600" b="1" i="0" u="none" strike="noStrike" dirty="0">
                          <a:solidFill>
                            <a:srgbClr val="000000"/>
                          </a:solidFill>
                          <a:effectLst/>
                          <a:latin typeface="Times New Roman" panose="02020603050405020304" pitchFamily="18" charset="0"/>
                          <a:cs typeface="Times New Roman" panose="02020603050405020304" pitchFamily="18" charset="0"/>
                        </a:rPr>
                        <a:t>AS AT </a:t>
                      </a: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AUG.</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2021</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2022</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2023</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2024</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6658">
                <a:tc>
                  <a:txBody>
                    <a:bodyPr/>
                    <a:lstStyle/>
                    <a:p>
                      <a:pPr algn="l"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IGF</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498,850.00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285,716.12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591,960.00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636,132.00</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663,581.00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682,560.00</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6658">
                <a:tc>
                  <a:txBody>
                    <a:bodyPr/>
                    <a:lstStyle/>
                    <a:p>
                      <a:pPr algn="l"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Compensation</a:t>
                      </a:r>
                      <a:r>
                        <a:rPr lang="en-US" sz="1600" b="0" i="0" u="none" strike="noStrike" baseline="0" dirty="0" smtClean="0">
                          <a:solidFill>
                            <a:srgbClr val="000000"/>
                          </a:solidFill>
                          <a:effectLst/>
                          <a:latin typeface="Times New Roman" panose="02020603050405020304" pitchFamily="18" charset="0"/>
                          <a:cs typeface="Times New Roman" panose="02020603050405020304" pitchFamily="18" charset="0"/>
                        </a:rPr>
                        <a:t> Transfer</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2,223,873.00                   </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1,156,250.37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2,223,873.64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2,223,873.64</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2,243,873.64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2,343,873.64</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6658">
                <a:tc>
                  <a:txBody>
                    <a:bodyPr/>
                    <a:lstStyle/>
                    <a:p>
                      <a:pPr algn="l"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Goods</a:t>
                      </a:r>
                      <a:r>
                        <a:rPr lang="en-US" sz="1600" b="0" i="0" u="none" strike="noStrike" baseline="0" dirty="0" smtClean="0">
                          <a:solidFill>
                            <a:srgbClr val="000000"/>
                          </a:solidFill>
                          <a:effectLst/>
                          <a:latin typeface="Times New Roman" panose="02020603050405020304" pitchFamily="18" charset="0"/>
                          <a:cs typeface="Times New Roman" panose="02020603050405020304" pitchFamily="18" charset="0"/>
                        </a:rPr>
                        <a:t> &amp; Services</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105,189.98</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79,144.79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105,251.00</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105,251.00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105,251.00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105,251.00</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6658">
                <a:tc>
                  <a:txBody>
                    <a:bodyPr/>
                    <a:lstStyle/>
                    <a:p>
                      <a:pPr algn="l" fontAlgn="b"/>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l"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DACF</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4,732,874.90                     </a:t>
                      </a: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1,698,171.23</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 4,728,319.00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5,131,549.24</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5,489,282.89</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5,785,903.20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6658">
                <a:tc>
                  <a:txBody>
                    <a:bodyPr/>
                    <a:lstStyle/>
                    <a:p>
                      <a:pPr algn="l" fontAlgn="b"/>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l"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DACF-RFG</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981,630.94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348,966.40</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1,181,803.00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1,181,803.00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1,181,803.00</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1,181,803.00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6658">
                <a:tc>
                  <a:txBody>
                    <a:bodyPr/>
                    <a:lstStyle/>
                    <a:p>
                      <a:pPr algn="l" fontAlgn="b"/>
                      <a:endParaRPr lang="en-US" sz="16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l"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CWLGF</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200,000.00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69,450.00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200,000.00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200,000.00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200,000.00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200,000.00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2681">
                <a:tc>
                  <a:txBody>
                    <a:bodyPr/>
                    <a:lstStyle/>
                    <a:p>
                      <a:pPr algn="l"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MAG</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185,778.14</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109,879.53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120,236.00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120,236.00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120,236.00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0" i="0" u="none" strike="noStrike" dirty="0" smtClean="0">
                          <a:solidFill>
                            <a:srgbClr val="000000"/>
                          </a:solidFill>
                          <a:effectLst/>
                          <a:latin typeface="Times New Roman" panose="02020603050405020304" pitchFamily="18" charset="0"/>
                          <a:cs typeface="Times New Roman" panose="02020603050405020304" pitchFamily="18" charset="0"/>
                        </a:rPr>
                        <a:t>120,236.00</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9641">
                <a:tc>
                  <a:txBody>
                    <a:bodyPr/>
                    <a:lstStyle/>
                    <a:p>
                      <a:pPr algn="l"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   </a:t>
                      </a: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8,928,942.62 </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3,747,578.44 </a:t>
                      </a:r>
                    </a:p>
                    <a:p>
                      <a:pPr algn="l" fontAlgn="b"/>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9,151,442.64   </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9,554,672.88 </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9,932,406.53</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600" b="1" i="0" u="none" strike="noStrike" dirty="0" smtClean="0">
                          <a:solidFill>
                            <a:srgbClr val="000000"/>
                          </a:solidFill>
                          <a:effectLst/>
                          <a:latin typeface="Times New Roman" panose="02020603050405020304" pitchFamily="18" charset="0"/>
                          <a:cs typeface="Times New Roman" panose="02020603050405020304" pitchFamily="18" charset="0"/>
                        </a:rPr>
                        <a:t>10,329,026.84 </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8780" marR="8780" marT="87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4" name="Slide Number Placeholder 3"/>
          <p:cNvSpPr>
            <a:spLocks noGrp="1"/>
          </p:cNvSpPr>
          <p:nvPr>
            <p:ph type="sldNum" sz="quarter" idx="12"/>
          </p:nvPr>
        </p:nvSpPr>
        <p:spPr/>
        <p:txBody>
          <a:bodyPr/>
          <a:lstStyle/>
          <a:p>
            <a:fld id="{571CD3C2-A472-4BA3-88D7-833F7D0C5725}" type="slidenum">
              <a:rPr lang="en-US" smtClean="0"/>
              <a:t>48</a:t>
            </a:fld>
            <a:endParaRPr lang="en-US"/>
          </a:p>
        </p:txBody>
      </p:sp>
    </p:spTree>
    <p:extLst>
      <p:ext uri="{BB962C8B-B14F-4D97-AF65-F5344CB8AC3E}">
        <p14:creationId xmlns:p14="http://schemas.microsoft.com/office/powerpoint/2010/main" val="219525079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63562"/>
          </a:xfrm>
        </p:spPr>
        <p:txBody>
          <a:bodyPr>
            <a:noAutofit/>
          </a:bodyPr>
          <a:lstStyle/>
          <a:p>
            <a:r>
              <a:rPr lang="en-GB" sz="2000" b="1" dirty="0" smtClean="0">
                <a:latin typeface="Times New Roman" panose="02020603050405020304" pitchFamily="18" charset="0"/>
                <a:cs typeface="Times New Roman" panose="02020603050405020304" pitchFamily="18" charset="0"/>
              </a:rPr>
              <a:t>EXPENDITURE BY BUDGET PROGRAMME AND </a:t>
            </a:r>
            <a:r>
              <a:rPr lang="en-GB" sz="2000" b="1" dirty="0">
                <a:latin typeface="Times New Roman" panose="02020603050405020304" pitchFamily="18" charset="0"/>
                <a:cs typeface="Times New Roman" panose="02020603050405020304" pitchFamily="18" charset="0"/>
              </a:rPr>
              <a:t>ECONOMIC </a:t>
            </a:r>
            <a:r>
              <a:rPr lang="en-GB" sz="2000" b="1" dirty="0" smtClean="0">
                <a:latin typeface="Times New Roman" panose="02020603050405020304" pitchFamily="18" charset="0"/>
                <a:cs typeface="Times New Roman" panose="02020603050405020304" pitchFamily="18" charset="0"/>
              </a:rPr>
              <a:t>CLASSIFICATION-ALL FUNDING SOURCES </a:t>
            </a:r>
            <a:endParaRPr lang="en-US" sz="24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49</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79410552"/>
              </p:ext>
            </p:extLst>
          </p:nvPr>
        </p:nvGraphicFramePr>
        <p:xfrm>
          <a:off x="304801" y="838202"/>
          <a:ext cx="8534400" cy="5524953"/>
        </p:xfrm>
        <a:graphic>
          <a:graphicData uri="http://schemas.openxmlformats.org/drawingml/2006/table">
            <a:tbl>
              <a:tblPr firstRow="1" firstCol="1" bandRow="1"/>
              <a:tblGrid>
                <a:gridCol w="2057399"/>
                <a:gridCol w="1953849"/>
                <a:gridCol w="1475151"/>
                <a:gridCol w="1600200"/>
                <a:gridCol w="1447801"/>
              </a:tblGrid>
              <a:tr h="342178">
                <a:tc rowSpan="2">
                  <a:txBody>
                    <a:bodyPr/>
                    <a:lstStyle/>
                    <a:p>
                      <a:pPr marL="0" marR="0" algn="ctr">
                        <a:lnSpc>
                          <a:spcPct val="107000"/>
                        </a:lnSpc>
                        <a:spcBef>
                          <a:spcPts val="0"/>
                        </a:spcBef>
                        <a:spcAft>
                          <a:spcPts val="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BUDGET PROGRAM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COMPENSATION OF EMPLYEES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pPr marL="0" marR="0" algn="ctr">
                        <a:lnSpc>
                          <a:spcPct val="107000"/>
                        </a:lnSpc>
                        <a:spcBef>
                          <a:spcPts val="0"/>
                        </a:spcBef>
                        <a:spcAft>
                          <a:spcPts val="0"/>
                        </a:spcAft>
                      </a:pPr>
                      <a:r>
                        <a:rPr lang="en-US"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AMOUNT GH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825005">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GOODS &amp; SERVICE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7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CAPITAL EXPENDITURE  </a:t>
                      </a:r>
                      <a:endParaRPr lang="en-US" sz="17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TOTALS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5005">
                <a:tc>
                  <a:txBody>
                    <a:bodyPr/>
                    <a:lstStyle/>
                    <a:p>
                      <a:pPr marL="0" marR="0">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 AND ADMINISTRATION</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1,077,644.57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1,090,013.85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248,933.50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2,416,591.92 </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8674">
                <a:tc>
                  <a:txBody>
                    <a:bodyPr/>
                    <a:lstStyle/>
                    <a:p>
                      <a:pPr marL="0" marR="0">
                        <a:lnSpc>
                          <a:spcPct val="107000"/>
                        </a:lnSpc>
                        <a:spcBef>
                          <a:spcPts val="0"/>
                        </a:spcBef>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INFRUSTRACTURE DEVELOPMENT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lnSpc>
                          <a:spcPct val="107000"/>
                        </a:lnSpc>
                        <a:spcBef>
                          <a:spcPts val="0"/>
                        </a:spcBef>
                        <a:spcAft>
                          <a:spcPts val="0"/>
                        </a:spcAft>
                      </a:pPr>
                      <a:r>
                        <a:rPr lang="en-US"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380,334.00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276,961.48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1,873,323.44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2,530,618.92</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1388">
                <a:tc>
                  <a:txBody>
                    <a:bodyPr/>
                    <a:lstStyle/>
                    <a:p>
                      <a:pPr marL="0" marR="0">
                        <a:lnSpc>
                          <a:spcPct val="107000"/>
                        </a:lnSpc>
                        <a:spcBef>
                          <a:spcPts val="0"/>
                        </a:spcBef>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SOCIAL DEVELOPMENT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346,511.21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1,162,207.09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1,381,379.93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2,890,098.23 </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812">
                <a:tc>
                  <a:txBody>
                    <a:bodyPr/>
                    <a:lstStyle/>
                    <a:p>
                      <a:pPr marL="0" marR="0">
                        <a:lnSpc>
                          <a:spcPct val="107000"/>
                        </a:lnSpc>
                        <a:spcBef>
                          <a:spcPts val="0"/>
                        </a:spcBef>
                        <a:spcAft>
                          <a:spcPts val="0"/>
                        </a:spcAft>
                      </a:pPr>
                      <a:r>
                        <a:rPr lang="en-US"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ECONOMIC DEVELOPMENT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549,383.86</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258,007.30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400,442.41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1,207,833.57</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66412">
                <a:tc>
                  <a:txBody>
                    <a:bodyPr/>
                    <a:lstStyle/>
                    <a:p>
                      <a:pPr marL="0" marR="0">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DISASTER PREVENTION AND MANAGEMENT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30,000.00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76,300.00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6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106,300.00 </a:t>
                      </a:r>
                      <a:endPar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8674">
                <a:tc>
                  <a:txBody>
                    <a:bodyPr/>
                    <a:lstStyle/>
                    <a:p>
                      <a:pPr marL="0" marR="0">
                        <a:lnSpc>
                          <a:spcPct val="100000"/>
                        </a:lnSpc>
                        <a:spcBef>
                          <a:spcPts val="0"/>
                        </a:spcBef>
                        <a:spcAft>
                          <a:spcPts val="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TOTAL</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8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2,353,873.64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8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2,817,189.72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8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3,980,379.28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8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9,151,442.64 </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45935439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00845330"/>
              </p:ext>
            </p:extLst>
          </p:nvPr>
        </p:nvGraphicFramePr>
        <p:xfrm>
          <a:off x="228600" y="962417"/>
          <a:ext cx="8686799" cy="5357301"/>
        </p:xfrm>
        <a:graphic>
          <a:graphicData uri="http://schemas.openxmlformats.org/drawingml/2006/table">
            <a:tbl>
              <a:tblPr firstRow="1" firstCol="1" bandRow="1"/>
              <a:tblGrid>
                <a:gridCol w="1709999"/>
                <a:gridCol w="1162799"/>
                <a:gridCol w="684000"/>
                <a:gridCol w="615600"/>
                <a:gridCol w="820799"/>
                <a:gridCol w="820799"/>
                <a:gridCol w="871279"/>
                <a:gridCol w="700533"/>
                <a:gridCol w="700533"/>
                <a:gridCol w="600458"/>
              </a:tblGrid>
              <a:tr h="288367">
                <a:tc rowSpan="2">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Main Outputs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Output Indicator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3">
                  <a:txBody>
                    <a:bodyPr/>
                    <a:lstStyle/>
                    <a:p>
                      <a:pPr marL="0" marR="0" algn="ctr">
                        <a:lnSpc>
                          <a:spcPct val="107000"/>
                        </a:lnSpc>
                        <a:spcBef>
                          <a:spcPts val="0"/>
                        </a:spcBef>
                        <a:spcAft>
                          <a:spcPts val="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Past Years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5">
                  <a:txBody>
                    <a:bodyPr/>
                    <a:lstStyle/>
                    <a:p>
                      <a:pPr marL="0" marR="0" algn="l">
                        <a:lnSpc>
                          <a:spcPct val="107000"/>
                        </a:lnSpc>
                        <a:spcBef>
                          <a:spcPts val="0"/>
                        </a:spcBef>
                        <a:spcAft>
                          <a:spcPts val="80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                                 Projections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l">
                        <a:lnSpc>
                          <a:spcPct val="107000"/>
                        </a:lnSpc>
                        <a:spcBef>
                          <a:spcPts val="0"/>
                        </a:spcBef>
                        <a:spcAft>
                          <a:spcPts val="800"/>
                        </a:spcAft>
                      </a:pP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r>
              <a:tr h="1225090">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p>
                    <a:p>
                      <a:pPr marL="0" marR="0" algn="ctr">
                        <a:lnSpc>
                          <a:spcPct val="107000"/>
                        </a:lnSpc>
                        <a:spcBef>
                          <a:spcPts val="0"/>
                        </a:spcBef>
                        <a:spcAft>
                          <a:spcPts val="0"/>
                        </a:spcAft>
                      </a:pPr>
                      <a:r>
                        <a:rPr lang="en-GB" sz="16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6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600" b="1" dirty="0" smtClean="0">
                          <a:effectLst/>
                          <a:latin typeface="Times New Roman" panose="02020603050405020304" pitchFamily="18" charset="0"/>
                          <a:ea typeface="Calibri" panose="020F0502020204030204" pitchFamily="34" charset="0"/>
                          <a:cs typeface="Times New Roman" panose="02020603050405020304" pitchFamily="18" charset="0"/>
                        </a:rPr>
                        <a:t>2020</a:t>
                      </a:r>
                      <a:r>
                        <a:rPr lang="en-GB" sz="16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GB" sz="16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b="1" dirty="0" smtClean="0">
                          <a:effectLst/>
                          <a:latin typeface="Times New Roman" panose="02020603050405020304" pitchFamily="18" charset="0"/>
                          <a:ea typeface="Calibri" panose="020F0502020204030204" pitchFamily="34" charset="0"/>
                          <a:cs typeface="Times New Roman" panose="02020603050405020304" pitchFamily="18" charset="0"/>
                        </a:rPr>
                        <a:t>2020</a:t>
                      </a:r>
                    </a:p>
                    <a:p>
                      <a:pPr marL="0" marR="0" algn="ctr">
                        <a:lnSpc>
                          <a:spcPct val="107000"/>
                        </a:lnSpc>
                        <a:spcBef>
                          <a:spcPts val="0"/>
                        </a:spcBef>
                        <a:spcAft>
                          <a:spcPts val="0"/>
                        </a:spcAft>
                      </a:pPr>
                      <a:r>
                        <a:rPr lang="en-US" sz="16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Budget Year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2021</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Indicative Year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2022</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Indicative Year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2023</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l">
                        <a:lnSpc>
                          <a:spcPct val="107000"/>
                        </a:lnSpc>
                        <a:spcBef>
                          <a:spcPts val="0"/>
                        </a:spcBef>
                        <a:spcAft>
                          <a:spcPts val="80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Indicative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l">
                        <a:lnSpc>
                          <a:spcPct val="107000"/>
                        </a:lnSpc>
                        <a:spcBef>
                          <a:spcPts val="0"/>
                        </a:spcBef>
                        <a:spcAft>
                          <a:spcPts val="80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Year</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l">
                        <a:lnSpc>
                          <a:spcPct val="107000"/>
                        </a:lnSpc>
                        <a:spcBef>
                          <a:spcPts val="0"/>
                        </a:spcBef>
                        <a:spcAft>
                          <a:spcPts val="800"/>
                        </a:spcAft>
                      </a:pPr>
                      <a:r>
                        <a:rPr lang="en-US" sz="1600" b="1" dirty="0" smtClean="0">
                          <a:effectLst/>
                          <a:latin typeface="Times New Roman" panose="02020603050405020304" pitchFamily="18" charset="0"/>
                          <a:ea typeface="Calibri" panose="020F0502020204030204" pitchFamily="34" charset="0"/>
                          <a:cs typeface="Times New Roman" panose="02020603050405020304" pitchFamily="18" charset="0"/>
                        </a:rPr>
                        <a:t>2024</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753" marR="4075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7624">
                <a:tc>
                  <a:txBody>
                    <a:bodyPr/>
                    <a:lstStyle/>
                    <a:p>
                      <a:pPr marL="0" marR="0" algn="l">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Sub district structures established and strengthened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Number of sub district structures operating effectively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753" marR="4075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0737">
                <a:tc>
                  <a:txBody>
                    <a:bodyPr/>
                    <a:lstStyle/>
                    <a:p>
                      <a:pPr marL="0" marR="0" algn="l">
                        <a:lnSpc>
                          <a:spcPct val="100000"/>
                        </a:lnSpc>
                        <a:spcBef>
                          <a:spcPts val="0"/>
                        </a:spcBef>
                        <a:spcAft>
                          <a:spcPts val="0"/>
                        </a:spcAft>
                      </a:pPr>
                      <a:r>
                        <a:rPr lang="en-GB" sz="1800">
                          <a:effectLst/>
                          <a:latin typeface="Times New Roman" panose="02020603050405020304" pitchFamily="18" charset="0"/>
                          <a:ea typeface="Calibri" panose="020F0502020204030204" pitchFamily="34" charset="0"/>
                          <a:cs typeface="Times New Roman" panose="02020603050405020304" pitchFamily="18" charset="0"/>
                        </a:rPr>
                        <a:t>Capacity of staff improved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Number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of </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staff trained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35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40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50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65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753" marR="4075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4581">
                <a:tc>
                  <a:txBody>
                    <a:bodyPr/>
                    <a:lstStyle/>
                    <a:p>
                      <a:pPr marL="0" marR="0" algn="l">
                        <a:lnSpc>
                          <a:spcPct val="100000"/>
                        </a:lnSpc>
                        <a:spcBef>
                          <a:spcPts val="0"/>
                        </a:spcBef>
                        <a:spcAft>
                          <a:spcPts val="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Development Plans and Composite Budget prepared for the Assembly.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0000"/>
                        </a:lnSpc>
                        <a:spcBef>
                          <a:spcPts val="0"/>
                        </a:spcBef>
                        <a:spcAft>
                          <a:spcPts val="0"/>
                        </a:spcAft>
                      </a:pPr>
                      <a:r>
                        <a:rPr lang="en-GB" sz="18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Number </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of Development Plans and Composite Budgets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prepared.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effectLst/>
                          <a:latin typeface="Calibri" panose="020F0502020204030204" pitchFamily="34" charset="0"/>
                          <a:ea typeface="Times New Roman" panose="02020603050405020304" pitchFamily="18" charset="0"/>
                          <a:cs typeface="Times New Roman" panose="02020603050405020304" pitchFamily="18" charset="0"/>
                        </a:rPr>
                        <a:t>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753" marR="407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1509" marR="21509"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753" marR="4075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4"/>
          <p:cNvSpPr/>
          <p:nvPr/>
        </p:nvSpPr>
        <p:spPr>
          <a:xfrm>
            <a:off x="381000" y="152400"/>
            <a:ext cx="8534400" cy="743793"/>
          </a:xfrm>
          <a:prstGeom prst="rect">
            <a:avLst/>
          </a:prstGeom>
        </p:spPr>
        <p:txBody>
          <a:bodyPr wrap="square">
            <a:spAutoFit/>
          </a:bodyPr>
          <a:lstStyle/>
          <a:p>
            <a:pPr algn="ctr">
              <a:spcBef>
                <a:spcPts val="2400"/>
              </a:spcBef>
            </a:pPr>
            <a:r>
              <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KEY PERFORMANCE INFORMATION FOR BUDGET PROGRAMMES</a:t>
            </a:r>
            <a:endParaRPr lang="en-US" sz="1100" dirty="0">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1000"/>
              </a:spcBef>
            </a:pPr>
            <a:r>
              <a:rPr lang="en-GB" sz="1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15.1MANAGEMENT AND ADMINISTRATION</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1CD3C2-A472-4BA3-88D7-833F7D0C5725}" type="slidenum">
              <a:rPr lang="en-US" smtClean="0"/>
              <a:t>50</a:t>
            </a:fld>
            <a:endParaRPr lang="en-US"/>
          </a:p>
        </p:txBody>
      </p:sp>
    </p:spTree>
    <p:extLst>
      <p:ext uri="{BB962C8B-B14F-4D97-AF65-F5344CB8AC3E}">
        <p14:creationId xmlns:p14="http://schemas.microsoft.com/office/powerpoint/2010/main" val="172574624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45493175"/>
              </p:ext>
            </p:extLst>
          </p:nvPr>
        </p:nvGraphicFramePr>
        <p:xfrm>
          <a:off x="304799" y="747617"/>
          <a:ext cx="8458200" cy="5608733"/>
        </p:xfrm>
        <a:graphic>
          <a:graphicData uri="http://schemas.openxmlformats.org/drawingml/2006/table">
            <a:tbl>
              <a:tblPr firstRow="1" firstCol="1" lastRow="1" bandRow="1"/>
              <a:tblGrid>
                <a:gridCol w="1829256"/>
                <a:gridCol w="1090840"/>
                <a:gridCol w="587376"/>
                <a:gridCol w="805543"/>
                <a:gridCol w="604156"/>
                <a:gridCol w="604156"/>
                <a:gridCol w="654502"/>
                <a:gridCol w="671285"/>
                <a:gridCol w="805543"/>
                <a:gridCol w="805543"/>
              </a:tblGrid>
              <a:tr h="705003">
                <a:tc rowSpan="2">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Main Outputs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7114" marR="17114"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Output Indicator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Past Years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pPr marL="0" marR="0" algn="ctr">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Projections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pPr marL="0" marR="0" algn="ctr">
                        <a:lnSpc>
                          <a:spcPct val="107000"/>
                        </a:lnSpc>
                        <a:spcBef>
                          <a:spcPts val="0"/>
                        </a:spcBef>
                        <a:spcAft>
                          <a:spcPts val="0"/>
                        </a:spcAft>
                      </a:pP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23703">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p>
                    <a:p>
                      <a:pPr marL="0" marR="0" algn="ctr">
                        <a:lnSpc>
                          <a:spcPct val="107000"/>
                        </a:lnSpc>
                        <a:spcBef>
                          <a:spcPts val="0"/>
                        </a:spcBef>
                        <a:spcAft>
                          <a:spcPts val="0"/>
                        </a:spcAft>
                      </a:pPr>
                      <a:r>
                        <a:rPr lang="en-GB" sz="16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a:lnSpc>
                          <a:spcPct val="107000"/>
                        </a:lnSpc>
                        <a:spcBef>
                          <a:spcPts val="0"/>
                        </a:spcBef>
                        <a:spcAft>
                          <a:spcPts val="0"/>
                        </a:spcAft>
                      </a:pPr>
                      <a:r>
                        <a:rPr lang="en-GB" sz="16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GB" sz="16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600" b="1" dirty="0" smtClean="0">
                          <a:effectLst/>
                          <a:latin typeface="Times New Roman" panose="02020603050405020304" pitchFamily="18" charset="0"/>
                          <a:ea typeface="Calibri" panose="020F0502020204030204" pitchFamily="34" charset="0"/>
                          <a:cs typeface="Times New Roman" panose="02020603050405020304" pitchFamily="18" charset="0"/>
                        </a:rPr>
                        <a:t>2020</a:t>
                      </a:r>
                    </a:p>
                    <a:p>
                      <a:pPr marL="0" marR="0">
                        <a:lnSpc>
                          <a:spcPct val="107000"/>
                        </a:lnSpc>
                        <a:spcBef>
                          <a:spcPts val="0"/>
                        </a:spcBef>
                        <a:spcAft>
                          <a:spcPts val="0"/>
                        </a:spcAft>
                      </a:pPr>
                      <a:r>
                        <a:rPr lang="en-US" sz="16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Budget Year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2021</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Indicative Year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2022</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Indicative Year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2023</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Indicative Year</a:t>
                      </a:r>
                      <a:endParaRPr lang="en-US"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2024</a:t>
                      </a:r>
                      <a:endParaRPr lang="en-US"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08107">
                <a:tc>
                  <a:txBody>
                    <a:bodyPr/>
                    <a:lstStyle/>
                    <a:p>
                      <a:pPr marL="0" marR="0">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Classroom blocks constructed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114" marR="171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No. of classrooms constructed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114" marR="17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3</a:t>
                      </a: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3</a:t>
                      </a: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3</a:t>
                      </a: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3</a:t>
                      </a: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tabLst>
                          <a:tab pos="78486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tabLst>
                          <a:tab pos="784860" algn="l"/>
                        </a:tabLs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08107">
                <a:tc>
                  <a:txBody>
                    <a:bodyPr/>
                    <a:lstStyle/>
                    <a:p>
                      <a:pPr marL="0" marR="0">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People with disabilities (PWDs) supported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114" marR="171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Number of </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PWDs supported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114" marR="17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420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317</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5</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8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3813">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CHPS</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Compound constructed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114" marR="17114"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of </a:t>
                      </a: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CHPS compound constructed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2427" marR="324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7114" marR="1711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itle 1"/>
          <p:cNvSpPr>
            <a:spLocks noGrp="1"/>
          </p:cNvSpPr>
          <p:nvPr>
            <p:ph type="title"/>
          </p:nvPr>
        </p:nvSpPr>
        <p:spPr>
          <a:xfrm>
            <a:off x="457203" y="228600"/>
            <a:ext cx="8229600" cy="519018"/>
          </a:xfrm>
        </p:spPr>
        <p:txBody>
          <a:bodyPr>
            <a:noAutofit/>
          </a:bodyPr>
          <a:lstStyle/>
          <a:p>
            <a:r>
              <a:rPr lang="en-US" sz="1800" b="1" dirty="0">
                <a:latin typeface="Times New Roman" panose="02020603050405020304" pitchFamily="18" charset="0"/>
                <a:cs typeface="Times New Roman" panose="02020603050405020304" pitchFamily="18" charset="0"/>
              </a:rPr>
              <a:t>KEY PERFORMANCE INFORMATION FOR BUDGET </a:t>
            </a:r>
            <a:r>
              <a:rPr lang="en-US" sz="1800" b="1" dirty="0" smtClean="0">
                <a:latin typeface="Times New Roman" panose="02020603050405020304" pitchFamily="18" charset="0"/>
                <a:cs typeface="Times New Roman" panose="02020603050405020304" pitchFamily="18" charset="0"/>
              </a:rPr>
              <a:t>PROGRAMMES</a:t>
            </a:r>
            <a:br>
              <a:rPr lang="en-US" sz="1800" b="1" dirty="0" smtClean="0">
                <a:latin typeface="Times New Roman" panose="02020603050405020304" pitchFamily="18" charset="0"/>
                <a:cs typeface="Times New Roman" panose="02020603050405020304" pitchFamily="18" charset="0"/>
              </a:rPr>
            </a:br>
            <a:r>
              <a:rPr lang="en-GB" altLang="en-US" sz="1800" b="1" dirty="0" bmk="_Toc491881971">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15.2 SOCIAL SERVICES DELIVERY</a:t>
            </a:r>
            <a:r>
              <a:rPr lang="en-US" altLang="en-US" sz="1800" b="1" dirty="0">
                <a:latin typeface="Times New Roman" panose="02020603050405020304" pitchFamily="18" charset="0"/>
                <a:ea typeface="Times New Roman" panose="02020603050405020304" pitchFamily="18" charset="0"/>
                <a:cs typeface="Times New Roman" panose="02020603050405020304" pitchFamily="18" charset="0"/>
              </a:rPr>
              <a:t/>
            </a:r>
            <a:br>
              <a:rPr lang="en-US" altLang="en-US" sz="1800" b="1" dirty="0">
                <a:latin typeface="Times New Roman" panose="02020603050405020304" pitchFamily="18" charset="0"/>
                <a:ea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1CD3C2-A472-4BA3-88D7-833F7D0C5725}" type="slidenum">
              <a:rPr lang="en-US" smtClean="0"/>
              <a:t>51</a:t>
            </a:fld>
            <a:endParaRPr lang="en-US"/>
          </a:p>
        </p:txBody>
      </p:sp>
    </p:spTree>
    <p:extLst>
      <p:ext uri="{BB962C8B-B14F-4D97-AF65-F5344CB8AC3E}">
        <p14:creationId xmlns:p14="http://schemas.microsoft.com/office/powerpoint/2010/main" val="247586678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60971636"/>
              </p:ext>
            </p:extLst>
          </p:nvPr>
        </p:nvGraphicFramePr>
        <p:xfrm>
          <a:off x="152401" y="914399"/>
          <a:ext cx="8839199" cy="5638800"/>
        </p:xfrm>
        <a:graphic>
          <a:graphicData uri="http://schemas.openxmlformats.org/drawingml/2006/table">
            <a:tbl>
              <a:tblPr firstRow="1" firstCol="1" bandRow="1"/>
              <a:tblGrid>
                <a:gridCol w="1468824"/>
                <a:gridCol w="1328937"/>
                <a:gridCol w="689727"/>
                <a:gridCol w="722284"/>
                <a:gridCol w="852457"/>
                <a:gridCol w="699439"/>
                <a:gridCol w="699439"/>
                <a:gridCol w="839326"/>
                <a:gridCol w="769383"/>
                <a:gridCol w="769383"/>
              </a:tblGrid>
              <a:tr h="685801">
                <a:tc rowSpan="2">
                  <a:txBody>
                    <a:bodyPr/>
                    <a:lstStyle/>
                    <a:p>
                      <a:pPr marL="0" marR="0" algn="ctr">
                        <a:lnSpc>
                          <a:spcPct val="100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Main Outputs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marL="0" marR="0" algn="ctr">
                        <a:lnSpc>
                          <a:spcPct val="100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Output Indicator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marL="0" marR="0" algn="ctr">
                        <a:lnSpc>
                          <a:spcPct val="100000"/>
                        </a:lnSpc>
                        <a:spcBef>
                          <a:spcPts val="0"/>
                        </a:spcBef>
                        <a:spcAft>
                          <a:spcPts val="0"/>
                        </a:spcAft>
                      </a:pPr>
                      <a:endPar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0000"/>
                        </a:lnSpc>
                        <a:spcBef>
                          <a:spcPts val="0"/>
                        </a:spcBef>
                        <a:spcAft>
                          <a:spcPts val="0"/>
                        </a:spcAft>
                      </a:pPr>
                      <a:r>
                        <a:rPr lang="en-GB"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Past </a:t>
                      </a: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Years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pPr marL="0" marR="0" algn="ctr">
                        <a:lnSpc>
                          <a:spcPct val="107000"/>
                        </a:lnSpc>
                        <a:spcBef>
                          <a:spcPts val="0"/>
                        </a:spcBef>
                        <a:spcAft>
                          <a:spcPts val="0"/>
                        </a:spcAft>
                      </a:pP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07000"/>
                        </a:lnSpc>
                        <a:spcBef>
                          <a:spcPts val="0"/>
                        </a:spcBef>
                        <a:spcAft>
                          <a:spcPts val="0"/>
                        </a:spcAft>
                      </a:pP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algn="ctr">
                        <a:lnSpc>
                          <a:spcPct val="100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Projections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pPr marL="0" marR="0" algn="ctr">
                        <a:lnSpc>
                          <a:spcPct val="107000"/>
                        </a:lnSpc>
                        <a:spcBef>
                          <a:spcPts val="0"/>
                        </a:spcBef>
                        <a:spcAft>
                          <a:spcPts val="0"/>
                        </a:spcAft>
                      </a:pP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47889">
                <a:tc vMerge="1">
                  <a:txBody>
                    <a:bodyPr/>
                    <a:lstStyle/>
                    <a:p>
                      <a:endParaRPr lang="en-US"/>
                    </a:p>
                  </a:txBody>
                  <a:tcPr/>
                </a:tc>
                <a:tc vMerge="1">
                  <a:txBody>
                    <a:bodyPr/>
                    <a:lstStyle/>
                    <a:p>
                      <a:endParaRPr lang="en-US"/>
                    </a:p>
                  </a:txBody>
                  <a:tcPr/>
                </a:tc>
                <a:tc>
                  <a:txBody>
                    <a:bodyPr/>
                    <a:lstStyle/>
                    <a:p>
                      <a:pPr marL="0" marR="0" algn="ctr">
                        <a:lnSpc>
                          <a:spcPct val="100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p>
                    <a:p>
                      <a:pPr marL="0" marR="0" algn="ctr">
                        <a:lnSpc>
                          <a:spcPct val="100000"/>
                        </a:lnSpc>
                        <a:spcBef>
                          <a:spcPts val="0"/>
                        </a:spcBef>
                        <a:spcAft>
                          <a:spcPts val="0"/>
                        </a:spcAft>
                      </a:pPr>
                      <a:r>
                        <a:rPr lang="en-GB" sz="14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4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2020</a:t>
                      </a:r>
                    </a:p>
                    <a:p>
                      <a:pPr marL="0" marR="0" algn="ctr">
                        <a:lnSpc>
                          <a:spcPct val="100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Actual</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Budget Year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Indicative Year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2022</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Indicative Year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2023</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0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Indicative Year</a:t>
                      </a:r>
                      <a:endParaRPr lang="en-US"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2024</a:t>
                      </a:r>
                      <a:endParaRPr lang="en-US"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2044">
                <a:tc>
                  <a:txBody>
                    <a:bodyPr/>
                    <a:lstStyle/>
                    <a:p>
                      <a:pPr marL="0" marR="0">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Feeder</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Road maintained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Length of road maintained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GB"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100km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61km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110km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10km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120km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150km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170km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180km</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7291">
                <a:tc>
                  <a:txBody>
                    <a:bodyPr/>
                    <a:lstStyle/>
                    <a:p>
                      <a:pPr marL="0" marR="0">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Streets</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in major communities named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Number</a:t>
                      </a:r>
                      <a:r>
                        <a:rPr lang="en-GB" sz="1800" baseline="0" dirty="0" smtClean="0">
                          <a:effectLst/>
                          <a:latin typeface="Times New Roman" panose="02020603050405020304" pitchFamily="18" charset="0"/>
                          <a:ea typeface="Times New Roman" panose="02020603050405020304" pitchFamily="18" charset="0"/>
                          <a:cs typeface="Times New Roman" panose="02020603050405020304" pitchFamily="18" charset="0"/>
                        </a:rPr>
                        <a:t> of communities covered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6634">
                <a:tc>
                  <a:txBody>
                    <a:bodyPr/>
                    <a:lstStyle/>
                    <a:p>
                      <a:pPr marL="0" marR="0">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Repair and maintain official residential and office buildings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Number of official residential and office buildings repaired and maintained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9114" marR="391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4</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644" marR="20644"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itle 1"/>
          <p:cNvSpPr>
            <a:spLocks noGrp="1"/>
          </p:cNvSpPr>
          <p:nvPr>
            <p:ph type="title"/>
          </p:nvPr>
        </p:nvSpPr>
        <p:spPr>
          <a:xfrm>
            <a:off x="457200" y="533400"/>
            <a:ext cx="8382000" cy="563562"/>
          </a:xfrm>
        </p:spPr>
        <p:txBody>
          <a:bodyPr>
            <a:noAutofit/>
          </a:bodyPr>
          <a:lstStyle/>
          <a:p>
            <a:pPr lvl="0" eaLnBrk="0" fontAlgn="base" hangingPunct="0">
              <a:spcAft>
                <a:spcPct val="0"/>
              </a:spcAft>
            </a:pPr>
            <a:r>
              <a:rPr lang="en-US" sz="1800" b="1" dirty="0">
                <a:latin typeface="Times New Roman" panose="02020603050405020304" pitchFamily="18" charset="0"/>
                <a:cs typeface="Times New Roman" panose="02020603050405020304" pitchFamily="18" charset="0"/>
              </a:rPr>
              <a:t>KEY PERFORMANCE INFORMATION FOR BUDGET </a:t>
            </a:r>
            <a:r>
              <a:rPr lang="en-US" sz="1800" b="1" dirty="0" smtClean="0">
                <a:latin typeface="Times New Roman" panose="02020603050405020304" pitchFamily="18" charset="0"/>
                <a:cs typeface="Times New Roman" panose="02020603050405020304" pitchFamily="18" charset="0"/>
              </a:rPr>
              <a:t>PROGRAMMES</a:t>
            </a:r>
            <a:br>
              <a:rPr lang="en-US" sz="1800" b="1" dirty="0" smtClean="0">
                <a:latin typeface="Times New Roman" panose="02020603050405020304" pitchFamily="18" charset="0"/>
                <a:cs typeface="Times New Roman" panose="02020603050405020304" pitchFamily="18" charset="0"/>
              </a:rPr>
            </a:br>
            <a:r>
              <a:rPr lang="en-GB" altLang="en-US" sz="1800" b="1" dirty="0" bmk="_Toc491881972">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15.3 INFRASTRUCTURE DEVELOPMENT AND MANAGEMENT</a:t>
            </a:r>
            <a:r>
              <a:rPr lang="en-GB" altLang="en-US" sz="1800" dirty="0">
                <a:solidFill>
                  <a:prstClr val="black"/>
                </a:solidFill>
                <a:latin typeface="Times New Roman" panose="02020603050405020304" pitchFamily="18" charset="0"/>
                <a:ea typeface="+mn-ea"/>
                <a:cs typeface="Times New Roman" panose="02020603050405020304" pitchFamily="18" charset="0"/>
              </a:rPr>
              <a:t/>
            </a:r>
            <a:br>
              <a:rPr lang="en-GB" altLang="en-US" sz="1800" dirty="0">
                <a:solidFill>
                  <a:prstClr val="black"/>
                </a:solidFill>
                <a:latin typeface="Times New Roman" panose="02020603050405020304" pitchFamily="18" charset="0"/>
                <a:ea typeface="+mn-ea"/>
                <a:cs typeface="Times New Roman" panose="02020603050405020304" pitchFamily="18" charset="0"/>
              </a:rPr>
            </a:br>
            <a:r>
              <a:rPr lang="en-US" altLang="en-US" sz="1800" b="1" dirty="0">
                <a:latin typeface="Times New Roman" panose="02020603050405020304" pitchFamily="18" charset="0"/>
                <a:ea typeface="Times New Roman" panose="02020603050405020304" pitchFamily="18" charset="0"/>
                <a:cs typeface="Times New Roman" panose="02020603050405020304" pitchFamily="18" charset="0"/>
              </a:rPr>
              <a:t/>
            </a:r>
            <a:br>
              <a:rPr lang="en-US" altLang="en-US" sz="1800" b="1" dirty="0">
                <a:latin typeface="Times New Roman" panose="02020603050405020304" pitchFamily="18" charset="0"/>
                <a:ea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1CD3C2-A472-4BA3-88D7-833F7D0C5725}" type="slidenum">
              <a:rPr lang="en-US" smtClean="0"/>
              <a:t>52</a:t>
            </a:fld>
            <a:endParaRPr lang="en-US"/>
          </a:p>
        </p:txBody>
      </p:sp>
    </p:spTree>
    <p:extLst>
      <p:ext uri="{BB962C8B-B14F-4D97-AF65-F5344CB8AC3E}">
        <p14:creationId xmlns:p14="http://schemas.microsoft.com/office/powerpoint/2010/main" val="367675262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74250181"/>
              </p:ext>
            </p:extLst>
          </p:nvPr>
        </p:nvGraphicFramePr>
        <p:xfrm>
          <a:off x="304799" y="761998"/>
          <a:ext cx="8534402" cy="5759339"/>
        </p:xfrm>
        <a:graphic>
          <a:graphicData uri="http://schemas.openxmlformats.org/drawingml/2006/table">
            <a:tbl>
              <a:tblPr firstRow="1" firstCol="1" bandRow="1">
                <a:tableStyleId>{5940675A-B579-460E-94D1-54222C63F5DA}</a:tableStyleId>
              </a:tblPr>
              <a:tblGrid>
                <a:gridCol w="1339814"/>
                <a:gridCol w="1265380"/>
                <a:gridCol w="586960"/>
                <a:gridCol w="747100"/>
                <a:gridCol w="747100"/>
                <a:gridCol w="610862"/>
                <a:gridCol w="735724"/>
                <a:gridCol w="735724"/>
                <a:gridCol w="956442"/>
                <a:gridCol w="809296"/>
              </a:tblGrid>
              <a:tr h="560821">
                <a:tc rowSpan="2">
                  <a:txBody>
                    <a:bodyPr/>
                    <a:lstStyle/>
                    <a:p>
                      <a:pPr marL="0" marR="0" algn="ctr">
                        <a:lnSpc>
                          <a:spcPct val="107000"/>
                        </a:lnSpc>
                        <a:spcBef>
                          <a:spcPts val="0"/>
                        </a:spcBef>
                        <a:spcAft>
                          <a:spcPts val="0"/>
                        </a:spcAft>
                      </a:pPr>
                      <a:r>
                        <a:rPr lang="en-GB" sz="1600" b="1" dirty="0">
                          <a:effectLst/>
                          <a:latin typeface="Times New Roman" panose="02020603050405020304" pitchFamily="18" charset="0"/>
                          <a:cs typeface="Times New Roman" panose="02020603050405020304" pitchFamily="18" charset="0"/>
                        </a:rPr>
                        <a:t>Main Outputs</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rowSpan="2">
                  <a:txBody>
                    <a:bodyPr/>
                    <a:lstStyle/>
                    <a:p>
                      <a:pPr marL="0" marR="0" algn="ctr">
                        <a:lnSpc>
                          <a:spcPct val="107000"/>
                        </a:lnSpc>
                        <a:spcBef>
                          <a:spcPts val="0"/>
                        </a:spcBef>
                        <a:spcAft>
                          <a:spcPts val="0"/>
                        </a:spcAft>
                      </a:pPr>
                      <a:r>
                        <a:rPr lang="en-GB" sz="1600" b="1" dirty="0">
                          <a:effectLst/>
                          <a:latin typeface="Times New Roman" panose="02020603050405020304" pitchFamily="18" charset="0"/>
                          <a:cs typeface="Times New Roman" panose="02020603050405020304" pitchFamily="18" charset="0"/>
                        </a:rPr>
                        <a:t>Output Indicator</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gridSpan="4">
                  <a:txBody>
                    <a:bodyPr/>
                    <a:lstStyle/>
                    <a:p>
                      <a:pPr marL="0" marR="0" algn="ctr">
                        <a:lnSpc>
                          <a:spcPct val="107000"/>
                        </a:lnSpc>
                        <a:spcBef>
                          <a:spcPts val="0"/>
                        </a:spcBef>
                        <a:spcAft>
                          <a:spcPts val="800"/>
                        </a:spcAft>
                      </a:pPr>
                      <a:r>
                        <a:rPr lang="en-GB" sz="1600" b="1" dirty="0">
                          <a:effectLst/>
                          <a:latin typeface="Times New Roman" pitchFamily="18" charset="0"/>
                          <a:cs typeface="Times New Roman" pitchFamily="18" charset="0"/>
                        </a:rPr>
                        <a:t>Past Years</a:t>
                      </a:r>
                      <a:endParaRPr lang="en-US" sz="1600" b="1" dirty="0">
                        <a:effectLst/>
                        <a:latin typeface="Times New Roman" pitchFamily="18" charset="0"/>
                        <a:ea typeface="Calibri" panose="020F0502020204030204" pitchFamily="34" charset="0"/>
                        <a:cs typeface="Times New Roman" pitchFamily="18" charset="0"/>
                      </a:endParaRPr>
                    </a:p>
                  </a:txBody>
                  <a:tcPr marL="47989" marR="47989" marT="0" marB="0" anchor="ctr"/>
                </a:tc>
                <a:tc hMerge="1">
                  <a:txBody>
                    <a:bodyPr/>
                    <a:lstStyle/>
                    <a:p>
                      <a:endParaRPr lang="en-US"/>
                    </a:p>
                  </a:txBody>
                  <a:tcPr/>
                </a:tc>
                <a:tc hMerge="1">
                  <a:txBody>
                    <a:bodyPr/>
                    <a:lstStyle/>
                    <a:p>
                      <a:endParaRPr lang="en-US"/>
                    </a:p>
                  </a:txBody>
                  <a:tcPr/>
                </a:tc>
                <a:tc hMerge="1">
                  <a:txBody>
                    <a:bodyPr/>
                    <a:lstStyle/>
                    <a:p>
                      <a:pPr marL="0" marR="0">
                        <a:lnSpc>
                          <a:spcPct val="107000"/>
                        </a:lnSpc>
                        <a:spcBef>
                          <a:spcPts val="0"/>
                        </a:spcBef>
                        <a:spcAft>
                          <a:spcPts val="800"/>
                        </a:spcAft>
                      </a:pP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47989" marR="47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800"/>
                        </a:spcAft>
                      </a:pPr>
                      <a:r>
                        <a:rPr lang="en-GB" sz="1600" b="1" dirty="0">
                          <a:effectLst/>
                          <a:latin typeface="Times New Roman" pitchFamily="18" charset="0"/>
                          <a:cs typeface="Times New Roman" pitchFamily="18" charset="0"/>
                        </a:rPr>
                        <a:t>                                                        Projections</a:t>
                      </a:r>
                      <a:endParaRPr lang="en-US" sz="1600" b="1" dirty="0">
                        <a:effectLst/>
                        <a:latin typeface="Times New Roman" pitchFamily="18" charset="0"/>
                        <a:ea typeface="Calibri" panose="020F0502020204030204" pitchFamily="34" charset="0"/>
                        <a:cs typeface="Times New Roman" pitchFamily="18" charset="0"/>
                      </a:endParaRPr>
                    </a:p>
                  </a:txBody>
                  <a:tcPr marL="47989" marR="47989" marT="0" marB="0" anchor="ctr"/>
                </a:tc>
                <a:tc hMerge="1">
                  <a:txBody>
                    <a:bodyPr/>
                    <a:lstStyle/>
                    <a:p>
                      <a:endParaRPr lang="en-US"/>
                    </a:p>
                  </a:txBody>
                  <a:tcPr/>
                </a:tc>
                <a:tc hMerge="1">
                  <a:txBody>
                    <a:bodyPr/>
                    <a:lstStyle/>
                    <a:p>
                      <a:endParaRPr lang="en-US"/>
                    </a:p>
                  </a:txBody>
                  <a:tcPr/>
                </a:tc>
                <a:tc hMerge="1">
                  <a:txBody>
                    <a:bodyPr/>
                    <a:lstStyle/>
                    <a:p>
                      <a:endParaRPr lang="en-US"/>
                    </a:p>
                  </a:txBody>
                  <a:tcPr/>
                </a:tc>
              </a:tr>
              <a:tr h="1223799">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r>
                        <a:rPr lang="en-GB" sz="1400" b="1" dirty="0" smtClean="0">
                          <a:effectLst/>
                          <a:latin typeface="Times New Roman" panose="02020603050405020304" pitchFamily="18" charset="0"/>
                          <a:cs typeface="Times New Roman" panose="02020603050405020304" pitchFamily="18" charset="0"/>
                        </a:rPr>
                        <a:t>2019</a:t>
                      </a:r>
                    </a:p>
                    <a:p>
                      <a:pPr marL="0" marR="0" algn="ctr">
                        <a:lnSpc>
                          <a:spcPct val="107000"/>
                        </a:lnSpc>
                        <a:spcBef>
                          <a:spcPts val="0"/>
                        </a:spcBef>
                        <a:spcAft>
                          <a:spcPts val="0"/>
                        </a:spcAft>
                      </a:pPr>
                      <a:r>
                        <a:rPr lang="en-GB" sz="1400" b="1" dirty="0" smtClean="0">
                          <a:effectLst/>
                          <a:latin typeface="Times New Roman" panose="02020603050405020304" pitchFamily="18" charset="0"/>
                          <a:cs typeface="Times New Roman" panose="02020603050405020304" pitchFamily="18" charset="0"/>
                        </a:rPr>
                        <a:t>Target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r>
                        <a:rPr lang="en-GB" sz="1400" b="1" dirty="0">
                          <a:effectLst/>
                          <a:latin typeface="Times New Roman" panose="02020603050405020304" pitchFamily="18" charset="0"/>
                          <a:cs typeface="Times New Roman" panose="02020603050405020304" pitchFamily="18" charset="0"/>
                        </a:rPr>
                        <a:t>2019</a:t>
                      </a:r>
                      <a:endParaRPr lang="en-US" sz="1400" b="1"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cs typeface="Times New Roman" panose="02020603050405020304" pitchFamily="18" charset="0"/>
                        </a:rPr>
                        <a:t>Actual</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c>
                  <a:txBody>
                    <a:bodyPr/>
                    <a:lstStyle/>
                    <a:p>
                      <a:pPr marL="0" marR="0" algn="ctr">
                        <a:lnSpc>
                          <a:spcPct val="107000"/>
                        </a:lnSpc>
                        <a:spcBef>
                          <a:spcPts val="0"/>
                        </a:spcBef>
                        <a:spcAft>
                          <a:spcPts val="0"/>
                        </a:spcAft>
                      </a:pPr>
                      <a:r>
                        <a:rPr lang="en-GB" sz="1400" b="1" dirty="0">
                          <a:effectLst/>
                          <a:latin typeface="Times New Roman" panose="02020603050405020304" pitchFamily="18" charset="0"/>
                          <a:cs typeface="Times New Roman" panose="02020603050405020304" pitchFamily="18" charset="0"/>
                        </a:rPr>
                        <a:t> </a:t>
                      </a:r>
                      <a:r>
                        <a:rPr lang="en-GB" sz="1400" b="1" dirty="0" smtClean="0">
                          <a:effectLst/>
                          <a:latin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GB" sz="1400" b="1" dirty="0" smtClean="0">
                          <a:effectLst/>
                          <a:latin typeface="Times New Roman" panose="02020603050405020304" pitchFamily="18" charset="0"/>
                          <a:cs typeface="Times New Roman" panose="02020603050405020304" pitchFamily="18" charset="0"/>
                        </a:rPr>
                        <a:t>Target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c>
                  <a:txBody>
                    <a:bodyPr/>
                    <a:lstStyle/>
                    <a:p>
                      <a:pPr marL="0" marR="0" algn="ct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Actual</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c>
                  <a:txBody>
                    <a:bodyPr/>
                    <a:lstStyle/>
                    <a:p>
                      <a:pPr marL="0" marR="0" algn="ctr">
                        <a:lnSpc>
                          <a:spcPct val="107000"/>
                        </a:lnSpc>
                        <a:spcBef>
                          <a:spcPts val="0"/>
                        </a:spcBef>
                        <a:spcAft>
                          <a:spcPts val="0"/>
                        </a:spcAft>
                      </a:pPr>
                      <a:endParaRPr lang="en-GB" sz="1400" b="1" dirty="0" smtClean="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cs typeface="Times New Roman" panose="02020603050405020304" pitchFamily="18" charset="0"/>
                        </a:rPr>
                        <a:t>Budget </a:t>
                      </a:r>
                      <a:r>
                        <a:rPr lang="en-GB" sz="1400" b="1" dirty="0">
                          <a:effectLst/>
                          <a:latin typeface="Times New Roman" panose="02020603050405020304" pitchFamily="18" charset="0"/>
                          <a:cs typeface="Times New Roman" panose="02020603050405020304" pitchFamily="18" charset="0"/>
                        </a:rPr>
                        <a:t>Year</a:t>
                      </a:r>
                      <a:endParaRPr lang="en-US" sz="1400" b="1"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cs typeface="Times New Roman" panose="02020603050405020304" pitchFamily="18" charset="0"/>
                        </a:rPr>
                        <a:t>2021</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c>
                  <a:txBody>
                    <a:bodyPr/>
                    <a:lstStyle/>
                    <a:p>
                      <a:pPr marL="0" marR="0" algn="ctr">
                        <a:lnSpc>
                          <a:spcPct val="107000"/>
                        </a:lnSpc>
                        <a:spcBef>
                          <a:spcPts val="0"/>
                        </a:spcBef>
                        <a:spcAft>
                          <a:spcPts val="0"/>
                        </a:spcAft>
                      </a:pPr>
                      <a:endParaRPr lang="en-GB" sz="1400" b="1" dirty="0" smtClean="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cs typeface="Times New Roman" panose="02020603050405020304" pitchFamily="18" charset="0"/>
                        </a:rPr>
                        <a:t>Indicative </a:t>
                      </a:r>
                      <a:r>
                        <a:rPr lang="en-GB" sz="1400" b="1" dirty="0">
                          <a:effectLst/>
                          <a:latin typeface="Times New Roman" panose="02020603050405020304" pitchFamily="18" charset="0"/>
                          <a:cs typeface="Times New Roman" panose="02020603050405020304" pitchFamily="18" charset="0"/>
                        </a:rPr>
                        <a:t>Year</a:t>
                      </a:r>
                      <a:endParaRPr lang="en-US" sz="1400" b="1"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cs typeface="Times New Roman" panose="02020603050405020304" pitchFamily="18" charset="0"/>
                        </a:rPr>
                        <a:t>2022</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endParaRPr lang="en-GB" sz="1400" b="1" dirty="0" smtClean="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cs typeface="Times New Roman" panose="02020603050405020304" pitchFamily="18" charset="0"/>
                        </a:rPr>
                        <a:t>Indicative </a:t>
                      </a:r>
                      <a:r>
                        <a:rPr lang="en-GB" sz="1400" b="1" dirty="0">
                          <a:effectLst/>
                          <a:latin typeface="Times New Roman" panose="02020603050405020304" pitchFamily="18" charset="0"/>
                          <a:cs typeface="Times New Roman" panose="02020603050405020304" pitchFamily="18" charset="0"/>
                        </a:rPr>
                        <a:t>Year</a:t>
                      </a:r>
                      <a:endParaRPr lang="en-US" sz="1400" b="1"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cs typeface="Times New Roman" panose="02020603050405020304" pitchFamily="18" charset="0"/>
                        </a:rPr>
                        <a:t>2023</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c>
                  <a:txBody>
                    <a:bodyPr/>
                    <a:lstStyle/>
                    <a:p>
                      <a:pPr marL="0" marR="0" algn="ctr">
                        <a:lnSpc>
                          <a:spcPct val="107000"/>
                        </a:lnSpc>
                        <a:spcBef>
                          <a:spcPts val="0"/>
                        </a:spcBef>
                        <a:spcAft>
                          <a:spcPts val="800"/>
                        </a:spcAft>
                      </a:pPr>
                      <a:endParaRPr lang="en-US" sz="1400" b="1" kern="1200" dirty="0" smtClean="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r>
                        <a:rPr lang="en-US" sz="1400" b="1" kern="1200" dirty="0" err="1" smtClean="0">
                          <a:effectLst/>
                          <a:latin typeface="Times New Roman" panose="02020603050405020304" pitchFamily="18" charset="0"/>
                          <a:cs typeface="Times New Roman" panose="02020603050405020304" pitchFamily="18" charset="0"/>
                        </a:rPr>
                        <a:t>Indicati</a:t>
                      </a:r>
                      <a:endParaRPr lang="en-US" sz="1400" b="1" kern="1200" dirty="0" smtClean="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800"/>
                        </a:spcAft>
                      </a:pPr>
                      <a:r>
                        <a:rPr lang="en-US" sz="1400" b="1" kern="1200" dirty="0" err="1" smtClean="0">
                          <a:effectLst/>
                          <a:latin typeface="Times New Roman" panose="02020603050405020304" pitchFamily="18" charset="0"/>
                          <a:cs typeface="Times New Roman" panose="02020603050405020304" pitchFamily="18" charset="0"/>
                        </a:rPr>
                        <a:t>ve</a:t>
                      </a:r>
                      <a:r>
                        <a:rPr lang="en-US" sz="1400" b="1" kern="1200" dirty="0" smtClean="0">
                          <a:effectLst/>
                          <a:latin typeface="Times New Roman" panose="02020603050405020304" pitchFamily="18" charset="0"/>
                          <a:cs typeface="Times New Roman" panose="02020603050405020304" pitchFamily="18" charset="0"/>
                        </a:rPr>
                        <a:t> Year 2024</a:t>
                      </a:r>
                      <a:endParaRPr lang="en-US" sz="1400" b="1"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7989" marR="47989" marT="0" marB="0" anchor="ctr"/>
                </a:tc>
              </a:tr>
              <a:tr h="862538">
                <a:tc>
                  <a:txBody>
                    <a:bodyPr/>
                    <a:lstStyle/>
                    <a:p>
                      <a:pPr marL="0" marR="0">
                        <a:lnSpc>
                          <a:spcPct val="107000"/>
                        </a:lnSpc>
                        <a:spcBef>
                          <a:spcPts val="0"/>
                        </a:spcBef>
                        <a:spcAft>
                          <a:spcPts val="0"/>
                        </a:spcAft>
                      </a:pPr>
                      <a:r>
                        <a:rPr lang="en-GB" sz="1800" dirty="0">
                          <a:effectLst/>
                          <a:latin typeface="Times New Roman" panose="02020603050405020304" pitchFamily="18" charset="0"/>
                          <a:cs typeface="Times New Roman" panose="02020603050405020304" pitchFamily="18" charset="0"/>
                        </a:rPr>
                        <a:t>Farmer`s Day activities organised</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nSpc>
                          <a:spcPct val="107000"/>
                        </a:lnSpc>
                        <a:spcBef>
                          <a:spcPts val="0"/>
                        </a:spcBef>
                        <a:spcAft>
                          <a:spcPts val="0"/>
                        </a:spcAft>
                      </a:pPr>
                      <a:r>
                        <a:rPr lang="en-GB" sz="1800">
                          <a:effectLst/>
                          <a:latin typeface="Times New Roman" panose="02020603050405020304" pitchFamily="18" charset="0"/>
                          <a:cs typeface="Times New Roman" panose="02020603050405020304" pitchFamily="18" charset="0"/>
                        </a:rPr>
                        <a:t>Report on the farmers day activity</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cs typeface="Times New Roman" panose="02020603050405020304" pitchFamily="18" charset="0"/>
                        </a:rPr>
                        <a:t>1</a:t>
                      </a:r>
                      <a:r>
                        <a:rPr lang="en-GB" sz="1800" dirty="0">
                          <a:effectLst/>
                          <a:latin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r>
                        <a:rPr lang="en-GB" sz="1800" dirty="0">
                          <a:effectLst/>
                          <a:latin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c>
                  <a:txBody>
                    <a:bodyPr/>
                    <a:lstStyle/>
                    <a:p>
                      <a:pPr marL="0" marR="0" algn="ctr">
                        <a:lnSpc>
                          <a:spcPct val="107000"/>
                        </a:lnSpc>
                        <a:spcBef>
                          <a:spcPts val="0"/>
                        </a:spcBef>
                        <a:spcAft>
                          <a:spcPts val="0"/>
                        </a:spcAft>
                      </a:pPr>
                      <a:r>
                        <a:rPr lang="en-GB" sz="1800">
                          <a:effectLst/>
                          <a:latin typeface="Times New Roman" panose="02020603050405020304" pitchFamily="18" charset="0"/>
                          <a:cs typeface="Times New Roman" panose="02020603050405020304" pitchFamily="18" charset="0"/>
                        </a:rPr>
                        <a:t>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r>
                        <a:rPr lang="en-GB" sz="1800">
                          <a:effectLst/>
                          <a:latin typeface="Times New Roman" panose="02020603050405020304" pitchFamily="18" charset="0"/>
                          <a:cs typeface="Times New Roman" panose="02020603050405020304" pitchFamily="18" charset="0"/>
                        </a:rPr>
                        <a:t>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r>
                        <a:rPr lang="en-GB" sz="1800">
                          <a:effectLst/>
                          <a:latin typeface="Times New Roman" panose="02020603050405020304" pitchFamily="18" charset="0"/>
                          <a:cs typeface="Times New Roman" panose="02020603050405020304" pitchFamily="18" charset="0"/>
                        </a:rPr>
                        <a:t>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r>
              <a:tr h="1150050">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cs typeface="Times New Roman" panose="02020603050405020304" pitchFamily="18" charset="0"/>
                        </a:rPr>
                        <a:t>Vaccination</a:t>
                      </a:r>
                      <a:r>
                        <a:rPr lang="en-GB" sz="1800" baseline="0" dirty="0" smtClean="0">
                          <a:effectLst/>
                          <a:latin typeface="Times New Roman" panose="02020603050405020304" pitchFamily="18" charset="0"/>
                          <a:cs typeface="Times New Roman" panose="02020603050405020304" pitchFamily="18" charset="0"/>
                        </a:rPr>
                        <a:t> of livestock and poultry organized</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cs typeface="Times New Roman" panose="02020603050405020304" pitchFamily="18" charset="0"/>
                        </a:rPr>
                        <a:t>No. of livestock</a:t>
                      </a:r>
                      <a:r>
                        <a:rPr lang="en-GB" sz="1800" baseline="0" dirty="0" smtClean="0">
                          <a:effectLst/>
                          <a:latin typeface="Times New Roman" panose="02020603050405020304" pitchFamily="18" charset="0"/>
                          <a:cs typeface="Times New Roman" panose="02020603050405020304" pitchFamily="18" charset="0"/>
                        </a:rPr>
                        <a:t> and poultry Vaccinated</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r>
                        <a:rPr lang="en-GB" sz="1800" dirty="0">
                          <a:effectLst/>
                          <a:latin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800" dirty="0" smtClean="0">
                        <a:effectLst/>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dirty="0" smtClean="0">
                          <a:effectLst/>
                          <a:latin typeface="Times New Roman" panose="02020603050405020304" pitchFamily="18" charset="0"/>
                          <a:cs typeface="Times New Roman" panose="02020603050405020304" pitchFamily="18" charset="0"/>
                        </a:rPr>
                        <a:t>167</a:t>
                      </a:r>
                      <a:endParaRPr lang="en-US" sz="1800" dirty="0" smtClean="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r>
                        <a:rPr lang="en-GB" sz="1800" dirty="0">
                          <a:effectLst/>
                          <a:latin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cs typeface="Times New Roman" panose="02020603050405020304" pitchFamily="18" charset="0"/>
                        </a:rPr>
                        <a:t>500</a:t>
                      </a:r>
                      <a:endPar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7989" marR="47989" marT="0" marB="0" anchor="ct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121</a:t>
                      </a:r>
                    </a:p>
                  </a:txBody>
                  <a:tcPr marL="47989" marR="47989" marT="0" marB="0" anchor="ct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nSpc>
                          <a:spcPct val="107000"/>
                        </a:lnSpc>
                        <a:spcBef>
                          <a:spcPts val="0"/>
                        </a:spcBef>
                        <a:spcAft>
                          <a:spcPts val="800"/>
                        </a:spcAft>
                      </a:pPr>
                      <a:r>
                        <a:rPr lang="en-US" sz="1800" dirty="0" smtClean="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r>
              <a:tr h="1797144">
                <a:tc>
                  <a:txBody>
                    <a:bodyPr/>
                    <a:lstStyle/>
                    <a:p>
                      <a:pPr marL="0" marR="0">
                        <a:lnSpc>
                          <a:spcPct val="100000"/>
                        </a:lnSpc>
                        <a:spcBef>
                          <a:spcPts val="0"/>
                        </a:spcBef>
                        <a:spcAft>
                          <a:spcPts val="0"/>
                        </a:spcAft>
                      </a:pPr>
                      <a:r>
                        <a:rPr lang="en-GB" sz="1800" dirty="0" smtClean="0">
                          <a:effectLst/>
                          <a:latin typeface="Times New Roman" panose="02020603050405020304" pitchFamily="18" charset="0"/>
                          <a:cs typeface="Times New Roman" panose="02020603050405020304" pitchFamily="18" charset="0"/>
                        </a:rPr>
                        <a:t>Farmers trained</a:t>
                      </a:r>
                      <a:r>
                        <a:rPr lang="en-GB" sz="1800" baseline="0" dirty="0" smtClean="0">
                          <a:effectLst/>
                          <a:latin typeface="Times New Roman" panose="02020603050405020304" pitchFamily="18" charset="0"/>
                          <a:cs typeface="Times New Roman" panose="02020603050405020304" pitchFamily="18" charset="0"/>
                        </a:rPr>
                        <a:t> on proper usage of agro chemical</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u="none" strike="noStrike" kern="1200" cap="none" spc="0" normalizeH="0" baseline="0" noProof="0" dirty="0" smtClean="0">
                          <a:ln>
                            <a:noFill/>
                          </a:ln>
                          <a:effectLst/>
                          <a:uLnTx/>
                          <a:uFillTx/>
                          <a:latin typeface="Times New Roman" panose="02020603050405020304" pitchFamily="18" charset="0"/>
                          <a:cs typeface="Times New Roman" panose="02020603050405020304" pitchFamily="18" charset="0"/>
                        </a:rPr>
                        <a:t>Number of farmers trained on proper usage of agro chemical</a:t>
                      </a:r>
                      <a:endParaRPr kumimoji="0" lang="en-US" sz="1800" u="none" strike="noStrike" kern="1200" cap="none" spc="0" normalizeH="0" baseline="0" noProof="0" dirty="0" smtClean="0">
                        <a:ln>
                          <a:noFill/>
                        </a:ln>
                        <a:effectLst/>
                        <a:uLnTx/>
                        <a:uFillTx/>
                        <a:latin typeface="Times New Roman" panose="02020603050405020304" pitchFamily="18" charset="0"/>
                        <a:cs typeface="Times New Roman" panose="02020603050405020304" pitchFamily="18" charset="0"/>
                      </a:endParaRPr>
                    </a:p>
                    <a:p>
                      <a:pPr marL="0" marR="0">
                        <a:lnSpc>
                          <a:spcPct val="100000"/>
                        </a:lnSpc>
                        <a:spcBef>
                          <a:spcPts val="0"/>
                        </a:spcBef>
                        <a:spcAft>
                          <a:spcPts val="0"/>
                        </a:spcAf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0000"/>
                        </a:lnSpc>
                        <a:spcBef>
                          <a:spcPts val="0"/>
                        </a:spcBef>
                        <a:spcAft>
                          <a:spcPts val="0"/>
                        </a:spcAft>
                      </a:pPr>
                      <a:r>
                        <a:rPr lang="en-GB" sz="1800" dirty="0" smtClean="0">
                          <a:effectLst/>
                          <a:latin typeface="Times New Roman" panose="02020603050405020304" pitchFamily="18" charset="0"/>
                          <a:ea typeface="+mn-ea"/>
                          <a:cs typeface="Times New Roman" panose="02020603050405020304" pitchFamily="18" charset="0"/>
                        </a:rPr>
                        <a:t>406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0000"/>
                        </a:lnSpc>
                        <a:spcBef>
                          <a:spcPts val="0"/>
                        </a:spcBef>
                        <a:spcAft>
                          <a:spcPts val="0"/>
                        </a:spcAft>
                      </a:pPr>
                      <a:r>
                        <a:rPr lang="en-GB" sz="1800" dirty="0">
                          <a:effectLst/>
                          <a:latin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c>
                  <a:txBody>
                    <a:bodyPr/>
                    <a:lstStyle/>
                    <a:p>
                      <a:pPr marL="0" marR="0">
                        <a:lnSpc>
                          <a:spcPct val="100000"/>
                        </a:lnSpc>
                        <a:spcBef>
                          <a:spcPts val="0"/>
                        </a:spcBef>
                        <a:spcAft>
                          <a:spcPts val="8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c>
                  <a:txBody>
                    <a:bodyPr/>
                    <a:lstStyle/>
                    <a:p>
                      <a:pPr marL="0" marR="0" algn="ctr">
                        <a:lnSpc>
                          <a:spcPct val="100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0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600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gn="ctr">
                        <a:lnSpc>
                          <a:spcPct val="100000"/>
                        </a:lnSpc>
                        <a:spcBef>
                          <a:spcPts val="0"/>
                        </a:spcBef>
                        <a:spcAft>
                          <a:spcPts val="0"/>
                        </a:spcAft>
                      </a:pPr>
                      <a:r>
                        <a:rPr lang="en-US" sz="1800" dirty="0" smtClean="0">
                          <a:effectLst/>
                          <a:latin typeface="Times New Roman" panose="02020603050405020304" pitchFamily="18" charset="0"/>
                          <a:cs typeface="Times New Roman" panose="02020603050405020304" pitchFamily="18" charset="0"/>
                        </a:rPr>
                        <a:t>700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8" marR="25328" marT="0" marB="0" anchor="ctr"/>
                </a:tc>
                <a:tc>
                  <a:txBody>
                    <a:bodyPr/>
                    <a:lstStyle/>
                    <a:p>
                      <a:pPr marL="0" marR="0">
                        <a:lnSpc>
                          <a:spcPct val="100000"/>
                        </a:lnSpc>
                        <a:spcBef>
                          <a:spcPts val="0"/>
                        </a:spcBef>
                        <a:spcAft>
                          <a:spcPts val="800"/>
                        </a:spcAft>
                      </a:pPr>
                      <a:r>
                        <a:rPr lang="en-US" sz="1800" dirty="0">
                          <a:effectLst/>
                          <a:latin typeface="Times New Roman" panose="02020603050405020304" pitchFamily="18" charset="0"/>
                          <a:cs typeface="Times New Roman" panose="02020603050405020304" pitchFamily="18" charset="0"/>
                        </a:rPr>
                        <a:t> </a:t>
                      </a:r>
                      <a:r>
                        <a:rPr lang="en-US" sz="1800" dirty="0" smtClean="0">
                          <a:effectLst/>
                          <a:latin typeface="Times New Roman" panose="02020603050405020304" pitchFamily="18" charset="0"/>
                          <a:cs typeface="Times New Roman" panose="02020603050405020304" pitchFamily="18" charset="0"/>
                        </a:rPr>
                        <a:t>800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989" marR="47989" marT="0" marB="0" anchor="ctr"/>
                </a:tc>
              </a:tr>
            </a:tbl>
          </a:graphicData>
        </a:graphic>
      </p:graphicFrame>
      <p:sp>
        <p:nvSpPr>
          <p:cNvPr id="6" name="Title 1"/>
          <p:cNvSpPr>
            <a:spLocks noGrp="1"/>
          </p:cNvSpPr>
          <p:nvPr>
            <p:ph type="title"/>
          </p:nvPr>
        </p:nvSpPr>
        <p:spPr>
          <a:xfrm>
            <a:off x="238125" y="488950"/>
            <a:ext cx="8686800" cy="411162"/>
          </a:xfrm>
        </p:spPr>
        <p:txBody>
          <a:bodyPr>
            <a:noAutofit/>
          </a:bodyPr>
          <a:lstStyle/>
          <a:p>
            <a:pPr lvl="0" eaLnBrk="0" fontAlgn="base" hangingPunct="0">
              <a:spcAft>
                <a:spcPct val="0"/>
              </a:spcAft>
            </a:pPr>
            <a:r>
              <a:rPr lang="en-US" sz="2000" b="1" dirty="0">
                <a:latin typeface="Times New Roman" panose="02020603050405020304" pitchFamily="18" charset="0"/>
                <a:cs typeface="Times New Roman" panose="02020603050405020304" pitchFamily="18" charset="0"/>
              </a:rPr>
              <a:t>KEY PERFORMANCE INFORMATION FOR BUDGET </a:t>
            </a:r>
            <a:r>
              <a:rPr lang="en-US" sz="2000" b="1" dirty="0" smtClean="0">
                <a:latin typeface="Times New Roman" panose="02020603050405020304" pitchFamily="18" charset="0"/>
                <a:cs typeface="Times New Roman" panose="02020603050405020304" pitchFamily="18" charset="0"/>
              </a:rPr>
              <a:t>PROGRAMMES</a:t>
            </a:r>
            <a:br>
              <a:rPr lang="en-US" sz="2000" b="1" dirty="0" smtClean="0">
                <a:latin typeface="Times New Roman" panose="02020603050405020304" pitchFamily="18" charset="0"/>
                <a:cs typeface="Times New Roman" panose="02020603050405020304" pitchFamily="18" charset="0"/>
              </a:rPr>
            </a:br>
            <a:r>
              <a:rPr lang="en-GB" altLang="en-US" sz="2000" b="1" dirty="0" smtClean="0" bmk="_Toc491881972">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15.4 ECONOMIC DEVELOPMENT</a:t>
            </a:r>
            <a:r>
              <a:rPr lang="en-GB" altLang="en-US" sz="2000" dirty="0">
                <a:solidFill>
                  <a:prstClr val="black"/>
                </a:solidFill>
                <a:latin typeface="Times New Roman" panose="02020603050405020304" pitchFamily="18" charset="0"/>
                <a:ea typeface="+mn-ea"/>
                <a:cs typeface="Times New Roman" panose="02020603050405020304" pitchFamily="18" charset="0"/>
              </a:rPr>
              <a:t/>
            </a:r>
            <a:br>
              <a:rPr lang="en-GB" altLang="en-US" sz="2000" dirty="0">
                <a:solidFill>
                  <a:prstClr val="black"/>
                </a:solidFill>
                <a:latin typeface="Times New Roman" panose="02020603050405020304" pitchFamily="18" charset="0"/>
                <a:ea typeface="+mn-ea"/>
                <a:cs typeface="Times New Roman" panose="02020603050405020304" pitchFamily="18" charset="0"/>
              </a:rPr>
            </a:br>
            <a:r>
              <a:rPr lang="en-US" altLang="en-US" sz="2000" b="1" dirty="0">
                <a:latin typeface="Times New Roman" panose="02020603050405020304" pitchFamily="18" charset="0"/>
                <a:ea typeface="Times New Roman" panose="02020603050405020304" pitchFamily="18" charset="0"/>
                <a:cs typeface="Times New Roman" panose="02020603050405020304" pitchFamily="18" charset="0"/>
              </a:rPr>
              <a:t/>
            </a:r>
            <a:br>
              <a:rPr lang="en-US" altLang="en-US" sz="2000" b="1" dirty="0">
                <a:latin typeface="Times New Roman" panose="02020603050405020304" pitchFamily="18" charset="0"/>
                <a:ea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1CD3C2-A472-4BA3-88D7-833F7D0C5725}" type="slidenum">
              <a:rPr lang="en-US" smtClean="0"/>
              <a:t>53</a:t>
            </a:fld>
            <a:endParaRPr lang="en-US"/>
          </a:p>
        </p:txBody>
      </p:sp>
    </p:spTree>
    <p:extLst>
      <p:ext uri="{BB962C8B-B14F-4D97-AF65-F5344CB8AC3E}">
        <p14:creationId xmlns:p14="http://schemas.microsoft.com/office/powerpoint/2010/main" val="24145379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71864811"/>
              </p:ext>
            </p:extLst>
          </p:nvPr>
        </p:nvGraphicFramePr>
        <p:xfrm>
          <a:off x="466726" y="838202"/>
          <a:ext cx="8296274" cy="5485273"/>
        </p:xfrm>
        <a:graphic>
          <a:graphicData uri="http://schemas.openxmlformats.org/drawingml/2006/table">
            <a:tbl>
              <a:tblPr firstRow="1" firstCol="1" bandRow="1"/>
              <a:tblGrid>
                <a:gridCol w="1436390"/>
                <a:gridCol w="1065402"/>
                <a:gridCol w="565318"/>
                <a:gridCol w="804487"/>
                <a:gridCol w="653645"/>
                <a:gridCol w="653645"/>
                <a:gridCol w="703926"/>
                <a:gridCol w="804487"/>
                <a:gridCol w="804487"/>
                <a:gridCol w="804487"/>
              </a:tblGrid>
              <a:tr h="541546">
                <a:tc rowSpan="2">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Main Outputs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GB" sz="1600" b="1">
                          <a:effectLst/>
                          <a:latin typeface="Times New Roman" panose="02020603050405020304" pitchFamily="18" charset="0"/>
                          <a:ea typeface="Times New Roman" panose="02020603050405020304" pitchFamily="18" charset="0"/>
                          <a:cs typeface="Times New Roman" panose="02020603050405020304" pitchFamily="18" charset="0"/>
                        </a:rPr>
                        <a:t>Output Indicator</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Past Years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pPr marL="0" marR="0" algn="ctr">
                        <a:lnSpc>
                          <a:spcPct val="107000"/>
                        </a:lnSpc>
                        <a:spcBef>
                          <a:spcPts val="0"/>
                        </a:spcBef>
                        <a:spcAft>
                          <a:spcPts val="0"/>
                        </a:spcAft>
                      </a:pP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algn="ctr">
                        <a:lnSpc>
                          <a:spcPct val="107000"/>
                        </a:lnSpc>
                        <a:spcBef>
                          <a:spcPts val="0"/>
                        </a:spcBef>
                        <a:spcAft>
                          <a:spcPts val="0"/>
                        </a:spcAft>
                      </a:pPr>
                      <a:r>
                        <a:rPr lang="en-GB" sz="1600" b="1" dirty="0">
                          <a:effectLst/>
                          <a:latin typeface="Times New Roman" panose="02020603050405020304" pitchFamily="18" charset="0"/>
                          <a:ea typeface="Times New Roman" panose="02020603050405020304" pitchFamily="18" charset="0"/>
                          <a:cs typeface="Times New Roman" panose="02020603050405020304" pitchFamily="18" charset="0"/>
                        </a:rPr>
                        <a:t>Projections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r>
              <a:tr h="1081586">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endPar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p>
                    <a:p>
                      <a:pPr marL="0" marR="0" algn="ctr">
                        <a:lnSpc>
                          <a:spcPct val="107000"/>
                        </a:lnSpc>
                        <a:spcBef>
                          <a:spcPts val="0"/>
                        </a:spcBef>
                        <a:spcAft>
                          <a:spcPts val="0"/>
                        </a:spcAft>
                      </a:pPr>
                      <a:r>
                        <a:rPr lang="en-GB" sz="14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2019</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2020</a:t>
                      </a:r>
                    </a:p>
                    <a:p>
                      <a:pPr marL="0" marR="0" algn="ctr">
                        <a:lnSpc>
                          <a:spcPct val="107000"/>
                        </a:lnSpc>
                        <a:spcBef>
                          <a:spcPts val="0"/>
                        </a:spcBef>
                        <a:spcAft>
                          <a:spcPts val="0"/>
                        </a:spcAft>
                      </a:pPr>
                      <a:r>
                        <a:rPr lang="en-GB" sz="1400" b="1" dirty="0" smtClean="0">
                          <a:effectLst/>
                          <a:latin typeface="Times New Roman" panose="02020603050405020304" pitchFamily="18" charset="0"/>
                          <a:ea typeface="Calibri" panose="020F0502020204030204" pitchFamily="34" charset="0"/>
                          <a:cs typeface="Times New Roman" panose="02020603050405020304" pitchFamily="18" charset="0"/>
                        </a:rPr>
                        <a:t>Target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2020</a:t>
                      </a:r>
                    </a:p>
                    <a:p>
                      <a:pPr marL="0" marR="0" algn="ct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Actual</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Budget </a:t>
                      </a: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Year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Indicative </a:t>
                      </a: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Year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2022</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Indicative </a:t>
                      </a: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Year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2023</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Indicative </a:t>
                      </a: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Year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2024</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3305" marR="6330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718792">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Public education on early warning and disaster</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preparedness organized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Number</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public education organized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305" marR="6330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41104">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relief items </a:t>
                      </a:r>
                      <a:r>
                        <a:rPr lang="en-GB"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distributed to disaster victims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No.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of beneficiaries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a:effectLst/>
                          <a:latin typeface="Times New Roman" panose="02020603050405020304" pitchFamily="18" charset="0"/>
                          <a:ea typeface="Times New Roman" panose="02020603050405020304" pitchFamily="18" charset="0"/>
                          <a:cs typeface="Times New Roman" panose="02020603050405020304" pitchFamily="18" charset="0"/>
                        </a:rPr>
                        <a:t>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305" marR="6330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27171">
                <a:tc>
                  <a:txBody>
                    <a:bodyPr/>
                    <a:lstStyle/>
                    <a:p>
                      <a:pPr marL="0" marR="0">
                        <a:lnSpc>
                          <a:spcPct val="107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Trees Planted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Number of Trees Planted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1500</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Calibri" panose="020F0502020204030204" pitchFamily="34" charset="0"/>
                          <a:cs typeface="Times New Roman" panose="02020603050405020304" pitchFamily="18" charset="0"/>
                        </a:rPr>
                        <a:t>1500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305" marR="633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1500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2000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411" marR="33411"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GB"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2000</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305" marR="63305"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itle 1"/>
          <p:cNvSpPr>
            <a:spLocks noGrp="1"/>
          </p:cNvSpPr>
          <p:nvPr>
            <p:ph type="title"/>
          </p:nvPr>
        </p:nvSpPr>
        <p:spPr>
          <a:xfrm>
            <a:off x="457199" y="685800"/>
            <a:ext cx="8467725" cy="457200"/>
          </a:xfrm>
        </p:spPr>
        <p:txBody>
          <a:bodyPr>
            <a:noAutofit/>
          </a:bodyPr>
          <a:lstStyle/>
          <a:p>
            <a:pPr lvl="0" eaLnBrk="0" fontAlgn="base" hangingPunct="0">
              <a:spcAft>
                <a:spcPct val="0"/>
              </a:spcAft>
            </a:pPr>
            <a:r>
              <a:rPr lang="en-US" sz="1800" b="1" dirty="0">
                <a:latin typeface="Times New Roman" panose="02020603050405020304" pitchFamily="18" charset="0"/>
                <a:cs typeface="Times New Roman" panose="02020603050405020304" pitchFamily="18" charset="0"/>
              </a:rPr>
              <a:t>KEY PERFORMANCE INFORMATION FOR BUDGET </a:t>
            </a:r>
            <a:r>
              <a:rPr lang="en-US" sz="1800" b="1" dirty="0" smtClean="0">
                <a:latin typeface="Times New Roman" panose="02020603050405020304" pitchFamily="18" charset="0"/>
                <a:cs typeface="Times New Roman" panose="02020603050405020304" pitchFamily="18" charset="0"/>
              </a:rPr>
              <a:t>PROGRAMMES</a:t>
            </a:r>
            <a:br>
              <a:rPr lang="en-US" sz="1800" b="1" dirty="0" smtClean="0">
                <a:latin typeface="Times New Roman" panose="02020603050405020304" pitchFamily="18" charset="0"/>
                <a:cs typeface="Times New Roman" panose="02020603050405020304" pitchFamily="18" charset="0"/>
              </a:rPr>
            </a:br>
            <a:r>
              <a:rPr lang="en-GB" altLang="en-US" sz="1800" b="1" dirty="0" bmk="_Toc491881974">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15.5 ENVIRONMENTAL AND SANITATION MANAGEMENT</a:t>
            </a:r>
            <a:r>
              <a:rPr lang="en-US" altLang="en-US" sz="1800" dirty="0">
                <a:solidFill>
                  <a:prstClr val="black"/>
                </a:solidFill>
                <a:latin typeface="Times New Roman" panose="02020603050405020304" pitchFamily="18" charset="0"/>
                <a:ea typeface="+mn-ea"/>
                <a:cs typeface="Times New Roman" panose="02020603050405020304" pitchFamily="18" charset="0"/>
              </a:rPr>
              <a:t/>
            </a:r>
            <a:br>
              <a:rPr lang="en-US" altLang="en-US" sz="1800" dirty="0">
                <a:solidFill>
                  <a:prstClr val="black"/>
                </a:solidFill>
                <a:latin typeface="Times New Roman" panose="02020603050405020304" pitchFamily="18" charset="0"/>
                <a:ea typeface="+mn-ea"/>
                <a:cs typeface="Times New Roman" panose="02020603050405020304" pitchFamily="18" charset="0"/>
              </a:rPr>
            </a:br>
            <a:r>
              <a:rPr lang="en-GB" altLang="en-US" sz="1800" dirty="0" smtClean="0">
                <a:solidFill>
                  <a:prstClr val="black"/>
                </a:solidFill>
                <a:latin typeface="Times New Roman" panose="02020603050405020304" pitchFamily="18" charset="0"/>
                <a:ea typeface="+mn-ea"/>
                <a:cs typeface="Times New Roman" panose="02020603050405020304" pitchFamily="18" charset="0"/>
              </a:rPr>
              <a:t/>
            </a:r>
            <a:br>
              <a:rPr lang="en-GB" altLang="en-US" sz="1800" dirty="0" smtClean="0">
                <a:solidFill>
                  <a:prstClr val="black"/>
                </a:solidFill>
                <a:latin typeface="Times New Roman" panose="02020603050405020304" pitchFamily="18" charset="0"/>
                <a:ea typeface="+mn-ea"/>
                <a:cs typeface="Times New Roman" panose="02020603050405020304" pitchFamily="18" charset="0"/>
              </a:rPr>
            </a:br>
            <a:r>
              <a:rPr lang="en-US" altLang="en-US" sz="1800" b="1" dirty="0" smtClean="0">
                <a:latin typeface="Times New Roman" panose="02020603050405020304" pitchFamily="18" charset="0"/>
                <a:ea typeface="Times New Roman" panose="02020603050405020304" pitchFamily="18" charset="0"/>
                <a:cs typeface="Times New Roman" panose="02020603050405020304" pitchFamily="18" charset="0"/>
              </a:rPr>
              <a:t/>
            </a:r>
            <a:br>
              <a:rPr lang="en-US" altLang="en-US" sz="1800" b="1" dirty="0" smtClean="0">
                <a:latin typeface="Times New Roman" panose="02020603050405020304" pitchFamily="18" charset="0"/>
                <a:ea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1CD3C2-A472-4BA3-88D7-833F7D0C5725}" type="slidenum">
              <a:rPr lang="en-US" smtClean="0"/>
              <a:t>54</a:t>
            </a:fld>
            <a:endParaRPr lang="en-US"/>
          </a:p>
        </p:txBody>
      </p:sp>
    </p:spTree>
    <p:extLst>
      <p:ext uri="{BB962C8B-B14F-4D97-AF65-F5344CB8AC3E}">
        <p14:creationId xmlns:p14="http://schemas.microsoft.com/office/powerpoint/2010/main" val="160589954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t>
            </a:r>
            <a:r>
              <a:rPr lang="en-US" b="1" dirty="0" smtClean="0">
                <a:latin typeface="Times New Roman" panose="02020603050405020304" pitchFamily="18" charset="0"/>
                <a:cs typeface="Times New Roman" panose="02020603050405020304" pitchFamily="18" charset="0"/>
              </a:rPr>
              <a:t>Expenditure </a:t>
            </a:r>
            <a:r>
              <a:rPr lang="en-US" b="1" dirty="0">
                <a:latin typeface="Times New Roman" panose="02020603050405020304" pitchFamily="18" charset="0"/>
                <a:cs typeface="Times New Roman" panose="02020603050405020304" pitchFamily="18" charset="0"/>
              </a:rPr>
              <a:t>by Budget </a:t>
            </a:r>
            <a:r>
              <a:rPr lang="en-US" b="1" dirty="0" err="1">
                <a:latin typeface="Times New Roman" panose="02020603050405020304" pitchFamily="18" charset="0"/>
                <a:cs typeface="Times New Roman" panose="02020603050405020304" pitchFamily="18" charset="0"/>
              </a:rPr>
              <a:t>Programme</a:t>
            </a:r>
            <a:r>
              <a:rPr lang="en-US" b="1" dirty="0">
                <a:latin typeface="Times New Roman" panose="02020603050405020304" pitchFamily="18" charset="0"/>
                <a:cs typeface="Times New Roman" panose="02020603050405020304" pitchFamily="18" charset="0"/>
              </a:rPr>
              <a:t>, Projects and Economic classification</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87001636"/>
              </p:ext>
            </p:extLst>
          </p:nvPr>
        </p:nvGraphicFramePr>
        <p:xfrm>
          <a:off x="152401" y="1204733"/>
          <a:ext cx="8762999" cy="5205854"/>
        </p:xfrm>
        <a:graphic>
          <a:graphicData uri="http://schemas.openxmlformats.org/drawingml/2006/table">
            <a:tbl>
              <a:tblPr firstRow="1" firstCol="1" bandRow="1"/>
              <a:tblGrid>
                <a:gridCol w="1904999"/>
                <a:gridCol w="3124200"/>
                <a:gridCol w="1219200"/>
                <a:gridCol w="1295400"/>
                <a:gridCol w="1219200"/>
              </a:tblGrid>
              <a:tr h="314070">
                <a:tc rowSpan="2">
                  <a:txBody>
                    <a:bodyPr/>
                    <a:lstStyle/>
                    <a:p>
                      <a:pP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BUDGET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PROGRAMME</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KEY PRIORITY PROJECT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AMOUNT GH¢</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767629">
                <a:tc vMerge="1">
                  <a:txBody>
                    <a:bodyPr/>
                    <a:lstStyle/>
                    <a:p>
                      <a:endParaRPr lang="en-US"/>
                    </a:p>
                  </a:txBody>
                  <a:tcPr/>
                </a:tc>
                <a:tc vMerge="1">
                  <a:txBody>
                    <a:bodyPr/>
                    <a:lstStyle/>
                    <a:p>
                      <a:endParaRPr lang="en-US"/>
                    </a:p>
                  </a:txBody>
                  <a:tcPr/>
                </a:tc>
                <a:tc>
                  <a:txBody>
                    <a:bodyPr/>
                    <a:lstStyle/>
                    <a:p>
                      <a:pPr algn="ct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GOODS &amp; SERVICE</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CAPITAL INVESTMENT</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5984">
                <a:tc rowSpan="3">
                  <a:txBody>
                    <a:bodyPr/>
                    <a:lstStyle/>
                    <a:p>
                      <a:pPr>
                        <a:lnSpc>
                          <a:spcPct val="115000"/>
                        </a:lnSpc>
                        <a:spcAft>
                          <a:spcPts val="10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MANAGEMENT AND ADMINISTRATION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Construct</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2No semi-detached bedroom Bungalows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Coaltar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33,500.00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140,000.00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173,500.00 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7039">
                <a:tc vMerge="1">
                  <a:txBody>
                    <a:bodyPr/>
                    <a:lstStyle/>
                    <a:p>
                      <a:endParaRPr lang="en-US"/>
                    </a:p>
                  </a:txBody>
                  <a:tcPr/>
                </a:tc>
                <a:tc>
                  <a:txBody>
                    <a:bodyPr/>
                    <a:lstStyle/>
                    <a:p>
                      <a:pPr>
                        <a:lnSpc>
                          <a:spcPct val="115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Provide and Furnish Offices for Departments of the Assembly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35,000.00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35,000.00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7039">
                <a:tc vMerge="1">
                  <a:txBody>
                    <a:bodyPr/>
                    <a:lstStyle/>
                    <a:p>
                      <a:endParaRPr lang="en-US"/>
                    </a:p>
                  </a:txBody>
                  <a:tcPr/>
                </a:tc>
                <a:tc>
                  <a:txBody>
                    <a:bodyPr/>
                    <a:lstStyle/>
                    <a:p>
                      <a:pPr>
                        <a:lnSpc>
                          <a:spcPct val="115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Procure and Maintain Office Equipment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30,000.00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30,000.00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8719">
                <a:tc rowSpan="3">
                  <a:txBody>
                    <a:bodyPr/>
                    <a:lstStyle/>
                    <a:p>
                      <a:pPr>
                        <a:lnSpc>
                          <a:spcPct val="115000"/>
                        </a:lnSpc>
                        <a:spcAft>
                          <a:spcPts val="1000"/>
                        </a:spcAft>
                      </a:pPr>
                      <a:r>
                        <a:rPr lang="en-US" sz="1600">
                          <a:effectLst/>
                          <a:latin typeface="Times New Roman" panose="02020603050405020304" pitchFamily="18" charset="0"/>
                          <a:ea typeface="Calibri" panose="020F0502020204030204" pitchFamily="34" charset="0"/>
                          <a:cs typeface="Times New Roman" panose="02020603050405020304" pitchFamily="18" charset="0"/>
                        </a:rPr>
                        <a:t>INFRUSTRUCTURE DEVELOPMENT</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16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Conduct street naming and Property Addressing Exercise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160,000.00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7039">
                <a:tc vMerge="1">
                  <a:txBody>
                    <a:bodyPr/>
                    <a:lstStyle/>
                    <a:p>
                      <a:endParaRPr lang="en-US"/>
                    </a:p>
                  </a:txBody>
                  <a:tcPr/>
                </a:tc>
                <a:tc>
                  <a:txBody>
                    <a:bodyPr/>
                    <a:lstStyle/>
                    <a:p>
                      <a:pPr>
                        <a:lnSpc>
                          <a:spcPct val="115000"/>
                        </a:lnSpc>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Reshape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of roads in the district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200,000.00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200,000.00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681">
                <a:tc vMerge="1">
                  <a:txBody>
                    <a:bodyPr/>
                    <a:lstStyle/>
                    <a:p>
                      <a:endParaRPr lang="en-US"/>
                    </a:p>
                  </a:txBody>
                  <a:tcPr/>
                </a:tc>
                <a:tc>
                  <a:txBody>
                    <a:bodyPr/>
                    <a:lstStyle/>
                    <a:p>
                      <a:pPr>
                        <a:lnSpc>
                          <a:spcPct val="115000"/>
                        </a:lnSpc>
                        <a:spcAft>
                          <a:spcPts val="100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Construct</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10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no.  boreholes in selected communities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a:effectLst/>
                          <a:latin typeface="Times New Roman" panose="02020603050405020304" pitchFamily="18" charset="0"/>
                          <a:ea typeface="Calibri" panose="020F0502020204030204" pitchFamily="34" charset="0"/>
                          <a:cs typeface="Times New Roman" panose="02020603050405020304" pitchFamily="18" charset="0"/>
                        </a:rPr>
                        <a:t>250,000.00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250,000.00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946" marR="63946" marT="888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Slide Number Placeholder 3"/>
          <p:cNvSpPr>
            <a:spLocks noGrp="1"/>
          </p:cNvSpPr>
          <p:nvPr>
            <p:ph type="sldNum" sz="quarter" idx="12"/>
          </p:nvPr>
        </p:nvSpPr>
        <p:spPr/>
        <p:txBody>
          <a:bodyPr/>
          <a:lstStyle/>
          <a:p>
            <a:fld id="{571CD3C2-A472-4BA3-88D7-833F7D0C5725}" type="slidenum">
              <a:rPr lang="en-US" smtClean="0"/>
              <a:t>55</a:t>
            </a:fld>
            <a:endParaRPr lang="en-US"/>
          </a:p>
        </p:txBody>
      </p:sp>
    </p:spTree>
    <p:extLst>
      <p:ext uri="{BB962C8B-B14F-4D97-AF65-F5344CB8AC3E}">
        <p14:creationId xmlns:p14="http://schemas.microsoft.com/office/powerpoint/2010/main" val="3391103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755943617"/>
              </p:ext>
            </p:extLst>
          </p:nvPr>
        </p:nvGraphicFramePr>
        <p:xfrm>
          <a:off x="228600" y="380999"/>
          <a:ext cx="8686799" cy="5930808"/>
        </p:xfrm>
        <a:graphic>
          <a:graphicData uri="http://schemas.openxmlformats.org/drawingml/2006/table">
            <a:tbl>
              <a:tblPr firstRow="1" firstCol="1" bandRow="1">
                <a:tableStyleId>{5940675A-B579-460E-94D1-54222C63F5DA}</a:tableStyleId>
              </a:tblPr>
              <a:tblGrid>
                <a:gridCol w="2514600"/>
                <a:gridCol w="2514600"/>
                <a:gridCol w="1066800"/>
                <a:gridCol w="1295400"/>
                <a:gridCol w="1295399"/>
              </a:tblGrid>
              <a:tr h="264525">
                <a:tc rowSpan="2">
                  <a:txBody>
                    <a:bodyPr/>
                    <a:lstStyle/>
                    <a:p>
                      <a:pPr>
                        <a:lnSpc>
                          <a:spcPct val="115000"/>
                        </a:lnSpc>
                        <a:spcAft>
                          <a:spcPts val="0"/>
                        </a:spcAft>
                      </a:pPr>
                      <a:r>
                        <a:rPr lang="en-US" sz="1800" b="1" dirty="0">
                          <a:effectLst/>
                          <a:latin typeface="Times New Roman" panose="02020603050405020304" pitchFamily="18" charset="0"/>
                          <a:cs typeface="Times New Roman" panose="02020603050405020304" pitchFamily="18" charset="0"/>
                        </a:rPr>
                        <a:t> </a:t>
                      </a:r>
                    </a:p>
                    <a:p>
                      <a:pPr>
                        <a:lnSpc>
                          <a:spcPct val="115000"/>
                        </a:lnSpc>
                        <a:spcAft>
                          <a:spcPts val="0"/>
                        </a:spcAft>
                      </a:pPr>
                      <a:r>
                        <a:rPr lang="en-US" sz="1800" b="1" dirty="0">
                          <a:effectLst/>
                          <a:latin typeface="Times New Roman" panose="02020603050405020304" pitchFamily="18" charset="0"/>
                          <a:cs typeface="Times New Roman" panose="02020603050405020304" pitchFamily="18" charset="0"/>
                        </a:rPr>
                        <a:t>BUDGET PROGRAMME</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rowSpan="2">
                  <a:txBody>
                    <a:bodyPr/>
                    <a:lstStyle/>
                    <a:p>
                      <a:pPr algn="ctr">
                        <a:lnSpc>
                          <a:spcPct val="115000"/>
                        </a:lnSpc>
                        <a:spcAft>
                          <a:spcPts val="0"/>
                        </a:spcAft>
                      </a:pPr>
                      <a:r>
                        <a:rPr lang="en-US" sz="1800" b="1" dirty="0">
                          <a:effectLst/>
                          <a:latin typeface="Times New Roman" panose="02020603050405020304" pitchFamily="18" charset="0"/>
                          <a:cs typeface="Times New Roman" panose="02020603050405020304" pitchFamily="18" charset="0"/>
                        </a:rPr>
                        <a:t> </a:t>
                      </a:r>
                    </a:p>
                    <a:p>
                      <a:pPr algn="ctr">
                        <a:lnSpc>
                          <a:spcPct val="115000"/>
                        </a:lnSpc>
                        <a:spcAft>
                          <a:spcPts val="0"/>
                        </a:spcAft>
                      </a:pPr>
                      <a:r>
                        <a:rPr lang="en-US" sz="1800" b="1" dirty="0">
                          <a:effectLst/>
                          <a:latin typeface="Times New Roman" panose="02020603050405020304" pitchFamily="18" charset="0"/>
                          <a:cs typeface="Times New Roman" panose="02020603050405020304" pitchFamily="18" charset="0"/>
                        </a:rPr>
                        <a:t>KEY PRIORITY PROJECT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gridSpan="3">
                  <a:txBody>
                    <a:bodyPr/>
                    <a:lstStyle/>
                    <a:p>
                      <a:pPr algn="ctr">
                        <a:lnSpc>
                          <a:spcPct val="115000"/>
                        </a:lnSpc>
                        <a:spcAft>
                          <a:spcPts val="0"/>
                        </a:spcAft>
                      </a:pPr>
                      <a:r>
                        <a:rPr lang="en-US" sz="1600" b="1" dirty="0">
                          <a:effectLst/>
                          <a:latin typeface="Times New Roman" panose="02020603050405020304" pitchFamily="18" charset="0"/>
                          <a:cs typeface="Times New Roman" panose="02020603050405020304" pitchFamily="18" charset="0"/>
                        </a:rPr>
                        <a:t>AMOUNT GH¢</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hMerge="1">
                  <a:txBody>
                    <a:bodyPr/>
                    <a:lstStyle/>
                    <a:p>
                      <a:endParaRPr lang="en-US"/>
                    </a:p>
                  </a:txBody>
                  <a:tcPr/>
                </a:tc>
                <a:tc hMerge="1">
                  <a:txBody>
                    <a:bodyPr/>
                    <a:lstStyle/>
                    <a:p>
                      <a:endParaRPr lang="en-US"/>
                    </a:p>
                  </a:txBody>
                  <a:tcPr/>
                </a:tc>
              </a:tr>
              <a:tr h="1201391">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1800" b="1">
                          <a:effectLst/>
                          <a:latin typeface="Times New Roman" panose="02020603050405020304" pitchFamily="18" charset="0"/>
                          <a:cs typeface="Times New Roman" panose="02020603050405020304" pitchFamily="18" charset="0"/>
                        </a:rPr>
                        <a:t>GOODS &amp; SERVICE</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gn="ctr">
                        <a:lnSpc>
                          <a:spcPct val="115000"/>
                        </a:lnSpc>
                        <a:spcAft>
                          <a:spcPts val="0"/>
                        </a:spcAft>
                      </a:pPr>
                      <a:r>
                        <a:rPr lang="en-US" sz="1800" b="1" dirty="0">
                          <a:effectLst/>
                          <a:latin typeface="Times New Roman" panose="02020603050405020304" pitchFamily="18" charset="0"/>
                          <a:cs typeface="Times New Roman" panose="02020603050405020304" pitchFamily="18" charset="0"/>
                        </a:rPr>
                        <a:t>CAPITAL INVESTMENT</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gn="ctr">
                        <a:lnSpc>
                          <a:spcPct val="115000"/>
                        </a:lnSpc>
                        <a:spcAft>
                          <a:spcPts val="0"/>
                        </a:spcAft>
                      </a:pPr>
                      <a:r>
                        <a:rPr lang="en-US" sz="1800" b="1" dirty="0">
                          <a:effectLst/>
                          <a:latin typeface="Times New Roman" panose="02020603050405020304" pitchFamily="18" charset="0"/>
                          <a:cs typeface="Times New Roman" panose="02020603050405020304" pitchFamily="18" charset="0"/>
                        </a:rPr>
                        <a:t>TOTAL</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r>
              <a:tr h="527862">
                <a:tc rowSpan="3">
                  <a:txBody>
                    <a:bodyPr/>
                    <a:lstStyle/>
                    <a:p>
                      <a:pPr>
                        <a:lnSpc>
                          <a:spcPct val="100000"/>
                        </a:lnSpc>
                        <a:spcAft>
                          <a:spcPts val="0"/>
                        </a:spcAft>
                      </a:pPr>
                      <a:r>
                        <a:rPr lang="en-US" sz="1600" dirty="0" smtClean="0">
                          <a:effectLst/>
                          <a:latin typeface="Times New Roman" panose="02020603050405020304" pitchFamily="18" charset="0"/>
                          <a:cs typeface="Times New Roman" panose="02020603050405020304" pitchFamily="18" charset="0"/>
                        </a:rPr>
                        <a:t>SOCIAL SERVICE DELIVERY</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nchor="ctr"/>
                </a:tc>
                <a:tc>
                  <a:txBody>
                    <a:bodyPr/>
                    <a:lstStyle/>
                    <a:p>
                      <a:pPr>
                        <a:lnSpc>
                          <a:spcPct val="115000"/>
                        </a:lnSpc>
                        <a:spcAft>
                          <a:spcPts val="0"/>
                        </a:spcAft>
                      </a:pPr>
                      <a:r>
                        <a:rPr lang="en-US" sz="1600" dirty="0" smtClean="0">
                          <a:effectLst/>
                          <a:latin typeface="Times New Roman" panose="02020603050405020304" pitchFamily="18" charset="0"/>
                          <a:cs typeface="Times New Roman" panose="02020603050405020304" pitchFamily="18" charset="0"/>
                        </a:rPr>
                        <a:t>Construct</a:t>
                      </a:r>
                      <a:r>
                        <a:rPr lang="en-US" sz="1600" baseline="0" dirty="0" smtClean="0">
                          <a:effectLst/>
                          <a:latin typeface="Times New Roman" panose="02020603050405020304" pitchFamily="18" charset="0"/>
                          <a:cs typeface="Times New Roman" panose="02020603050405020304" pitchFamily="18" charset="0"/>
                        </a:rPr>
                        <a:t> </a:t>
                      </a:r>
                      <a:r>
                        <a:rPr lang="en-US" sz="1600" dirty="0" smtClean="0">
                          <a:effectLst/>
                          <a:latin typeface="Times New Roman" panose="02020603050405020304" pitchFamily="18" charset="0"/>
                          <a:cs typeface="Times New Roman" panose="02020603050405020304" pitchFamily="18" charset="0"/>
                        </a:rPr>
                        <a:t>2 </a:t>
                      </a:r>
                      <a:r>
                        <a:rPr lang="en-US" sz="1600" dirty="0">
                          <a:effectLst/>
                          <a:latin typeface="Times New Roman" panose="02020603050405020304" pitchFamily="18" charset="0"/>
                          <a:cs typeface="Times New Roman" panose="02020603050405020304" pitchFamily="18" charset="0"/>
                        </a:rPr>
                        <a:t>N</a:t>
                      </a:r>
                      <a:r>
                        <a:rPr lang="en-US" sz="1600" dirty="0" smtClean="0">
                          <a:effectLst/>
                          <a:latin typeface="Times New Roman" panose="02020603050405020304" pitchFamily="18" charset="0"/>
                          <a:cs typeface="Times New Roman" panose="02020603050405020304" pitchFamily="18" charset="0"/>
                        </a:rPr>
                        <a:t>o</a:t>
                      </a:r>
                      <a:r>
                        <a:rPr lang="en-US" sz="1600" dirty="0">
                          <a:effectLst/>
                          <a:latin typeface="Times New Roman" panose="02020603050405020304" pitchFamily="18" charset="0"/>
                          <a:cs typeface="Times New Roman" panose="02020603050405020304" pitchFamily="18" charset="0"/>
                        </a:rPr>
                        <a:t>. K.G. block at </a:t>
                      </a:r>
                      <a:r>
                        <a:rPr lang="en-US" sz="1600" dirty="0" err="1">
                          <a:effectLst/>
                          <a:latin typeface="Times New Roman" panose="02020603050405020304" pitchFamily="18" charset="0"/>
                          <a:cs typeface="Times New Roman" panose="02020603050405020304" pitchFamily="18" charset="0"/>
                        </a:rPr>
                        <a:t>Kwaboanta</a:t>
                      </a:r>
                      <a:r>
                        <a:rPr lang="en-US" sz="1600" dirty="0">
                          <a:effectLst/>
                          <a:latin typeface="Times New Roman" panose="02020603050405020304" pitchFamily="18" charset="0"/>
                          <a:cs typeface="Times New Roman" panose="02020603050405020304" pitchFamily="18" charset="0"/>
                        </a:rPr>
                        <a:t> and </a:t>
                      </a:r>
                      <a:r>
                        <a:rPr lang="en-US" sz="1600" dirty="0" err="1">
                          <a:effectLst/>
                          <a:latin typeface="Times New Roman" panose="02020603050405020304" pitchFamily="18" charset="0"/>
                          <a:cs typeface="Times New Roman" panose="02020603050405020304" pitchFamily="18" charset="0"/>
                        </a:rPr>
                        <a:t>Anom</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nSpc>
                          <a:spcPct val="107000"/>
                        </a:lnSpc>
                      </a:pPr>
                      <a:endParaRPr lang="en-US" sz="1600" dirty="0">
                        <a:effectLst/>
                        <a:latin typeface="Times New Roman" panose="02020603050405020304" pitchFamily="18" charset="0"/>
                        <a:cs typeface="Times New Roman" panose="02020603050405020304" pitchFamily="18" charset="0"/>
                      </a:endParaRPr>
                    </a:p>
                  </a:txBody>
                  <a:tcPr marL="63946" marR="63946" marT="8881" marB="0"/>
                </a:tc>
                <a:tc>
                  <a:txBody>
                    <a:bodyPr/>
                    <a:lstStyle/>
                    <a:p>
                      <a:pPr algn="r">
                        <a:lnSpc>
                          <a:spcPct val="115000"/>
                        </a:lnSpc>
                        <a:spcAft>
                          <a:spcPts val="0"/>
                        </a:spcAft>
                      </a:pPr>
                      <a:r>
                        <a:rPr lang="en-US" sz="1600" dirty="0">
                          <a:effectLst/>
                          <a:latin typeface="Times New Roman" panose="02020603050405020304" pitchFamily="18" charset="0"/>
                          <a:cs typeface="Times New Roman" panose="02020603050405020304" pitchFamily="18" charset="0"/>
                        </a:rPr>
                        <a:t>390,000.00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gn="r">
                        <a:lnSpc>
                          <a:spcPct val="115000"/>
                        </a:lnSpc>
                        <a:spcAft>
                          <a:spcPts val="0"/>
                        </a:spcAft>
                      </a:pPr>
                      <a:r>
                        <a:rPr lang="en-US" sz="1600" dirty="0">
                          <a:effectLst/>
                          <a:latin typeface="Times New Roman" panose="02020603050405020304" pitchFamily="18" charset="0"/>
                          <a:cs typeface="Times New Roman" panose="02020603050405020304" pitchFamily="18" charset="0"/>
                        </a:rPr>
                        <a:t>390,000.00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r>
              <a:tr h="949400">
                <a:tc vMerge="1">
                  <a:txBody>
                    <a:bodyPr/>
                    <a:lstStyle/>
                    <a:p>
                      <a:endParaRPr lang="en-US"/>
                    </a:p>
                  </a:txBody>
                  <a:tcPr/>
                </a:tc>
                <a:tc>
                  <a:txBody>
                    <a:bodyPr/>
                    <a:lstStyle/>
                    <a:p>
                      <a:pPr>
                        <a:lnSpc>
                          <a:spcPct val="100000"/>
                        </a:lnSpc>
                        <a:spcAft>
                          <a:spcPts val="0"/>
                        </a:spcAft>
                      </a:pPr>
                      <a:r>
                        <a:rPr lang="en-US" sz="1600" dirty="0" smtClean="0">
                          <a:effectLst/>
                          <a:latin typeface="Times New Roman" panose="02020603050405020304" pitchFamily="18" charset="0"/>
                          <a:cs typeface="Times New Roman" panose="02020603050405020304" pitchFamily="18" charset="0"/>
                        </a:rPr>
                        <a:t>Construct</a:t>
                      </a:r>
                      <a:r>
                        <a:rPr lang="en-US" sz="1600" baseline="0" dirty="0" smtClean="0">
                          <a:effectLst/>
                          <a:latin typeface="Times New Roman" panose="02020603050405020304" pitchFamily="18" charset="0"/>
                          <a:cs typeface="Times New Roman" panose="02020603050405020304" pitchFamily="18" charset="0"/>
                        </a:rPr>
                        <a:t> </a:t>
                      </a:r>
                      <a:r>
                        <a:rPr lang="en-US" sz="1600" dirty="0" smtClean="0">
                          <a:effectLst/>
                          <a:latin typeface="Times New Roman" panose="02020603050405020304" pitchFamily="18" charset="0"/>
                          <a:cs typeface="Times New Roman" panose="02020603050405020304" pitchFamily="18" charset="0"/>
                        </a:rPr>
                        <a:t>1No</a:t>
                      </a:r>
                      <a:r>
                        <a:rPr lang="en-US" sz="1600" dirty="0">
                          <a:effectLst/>
                          <a:latin typeface="Times New Roman" panose="02020603050405020304" pitchFamily="18" charset="0"/>
                          <a:cs typeface="Times New Roman" panose="02020603050405020304" pitchFamily="18" charset="0"/>
                        </a:rPr>
                        <a:t>. CHPS Compound with mechanized borehole and  Single Room at </a:t>
                      </a:r>
                      <a:r>
                        <a:rPr lang="en-US" sz="1600" dirty="0" err="1">
                          <a:effectLst/>
                          <a:latin typeface="Times New Roman" panose="02020603050405020304" pitchFamily="18" charset="0"/>
                          <a:cs typeface="Times New Roman" panose="02020603050405020304" pitchFamily="18" charset="0"/>
                        </a:rPr>
                        <a:t>Sowatey</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gn="r">
                        <a:lnSpc>
                          <a:spcPct val="100000"/>
                        </a:lnSpc>
                        <a:spcAft>
                          <a:spcPts val="0"/>
                        </a:spcAft>
                      </a:pPr>
                      <a:r>
                        <a:rPr lang="en-US" sz="1600">
                          <a:effectLst/>
                          <a:latin typeface="Times New Roman" panose="02020603050405020304" pitchFamily="18" charset="0"/>
                          <a:cs typeface="Times New Roman" panose="02020603050405020304" pitchFamily="18" charset="0"/>
                        </a:rPr>
                        <a:t> </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gn="r">
                        <a:lnSpc>
                          <a:spcPct val="100000"/>
                        </a:lnSpc>
                        <a:spcAft>
                          <a:spcPts val="0"/>
                        </a:spcAft>
                      </a:pPr>
                      <a:r>
                        <a:rPr lang="en-US" sz="1600">
                          <a:effectLst/>
                          <a:latin typeface="Times New Roman" panose="02020603050405020304" pitchFamily="18" charset="0"/>
                          <a:cs typeface="Times New Roman" panose="02020603050405020304" pitchFamily="18" charset="0"/>
                        </a:rPr>
                        <a:t>410,000.00 </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gn="r">
                        <a:lnSpc>
                          <a:spcPct val="100000"/>
                        </a:lnSpc>
                        <a:spcAft>
                          <a:spcPts val="0"/>
                        </a:spcAft>
                      </a:pPr>
                      <a:r>
                        <a:rPr lang="en-US" sz="1600">
                          <a:effectLst/>
                          <a:latin typeface="Times New Roman" panose="02020603050405020304" pitchFamily="18" charset="0"/>
                          <a:cs typeface="Times New Roman" panose="02020603050405020304" pitchFamily="18" charset="0"/>
                        </a:rPr>
                        <a:t>410,000.00 </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r>
              <a:tr h="478983">
                <a:tc vMerge="1">
                  <a:txBody>
                    <a:bodyPr/>
                    <a:lstStyle/>
                    <a:p>
                      <a:endParaRPr lang="en-US"/>
                    </a:p>
                  </a:txBody>
                  <a:tcPr/>
                </a:tc>
                <a:tc>
                  <a:txBody>
                    <a:bodyPr/>
                    <a:lstStyle/>
                    <a:p>
                      <a:pPr>
                        <a:lnSpc>
                          <a:spcPct val="100000"/>
                        </a:lnSpc>
                        <a:spcAft>
                          <a:spcPts val="0"/>
                        </a:spcAft>
                      </a:pPr>
                      <a:r>
                        <a:rPr lang="en-US" sz="1600" dirty="0">
                          <a:effectLst/>
                          <a:latin typeface="Times New Roman" panose="02020603050405020304" pitchFamily="18" charset="0"/>
                          <a:cs typeface="Times New Roman" panose="02020603050405020304" pitchFamily="18" charset="0"/>
                        </a:rPr>
                        <a:t>Provide Financial Support for PWD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gn="r">
                        <a:lnSpc>
                          <a:spcPct val="100000"/>
                        </a:lnSpc>
                        <a:spcAft>
                          <a:spcPts val="0"/>
                        </a:spcAft>
                      </a:pPr>
                      <a:r>
                        <a:rPr lang="en-US" sz="1600" dirty="0">
                          <a:effectLst/>
                          <a:latin typeface="Times New Roman" panose="02020603050405020304" pitchFamily="18" charset="0"/>
                          <a:cs typeface="Times New Roman" panose="02020603050405020304" pitchFamily="18" charset="0"/>
                        </a:rPr>
                        <a:t>230,181.00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nSpc>
                          <a:spcPct val="100000"/>
                        </a:lnSpc>
                      </a:pPr>
                      <a:endParaRPr lang="en-US" sz="1600" dirty="0">
                        <a:effectLst/>
                        <a:latin typeface="Times New Roman" panose="02020603050405020304" pitchFamily="18" charset="0"/>
                        <a:cs typeface="Times New Roman" panose="02020603050405020304" pitchFamily="18" charset="0"/>
                      </a:endParaRPr>
                    </a:p>
                  </a:txBody>
                  <a:tcPr marL="63946" marR="63946" marT="8881" marB="0"/>
                </a:tc>
                <a:tc>
                  <a:txBody>
                    <a:bodyPr/>
                    <a:lstStyle/>
                    <a:p>
                      <a:pPr algn="r">
                        <a:lnSpc>
                          <a:spcPct val="100000"/>
                        </a:lnSpc>
                        <a:spcAft>
                          <a:spcPts val="0"/>
                        </a:spcAft>
                      </a:pPr>
                      <a:r>
                        <a:rPr lang="en-US" sz="1600" dirty="0">
                          <a:effectLst/>
                          <a:latin typeface="Times New Roman" panose="02020603050405020304" pitchFamily="18" charset="0"/>
                          <a:cs typeface="Times New Roman" panose="02020603050405020304" pitchFamily="18" charset="0"/>
                        </a:rPr>
                        <a:t>230,181.00</a:t>
                      </a:r>
                    </a:p>
                    <a:p>
                      <a:pPr algn="r">
                        <a:lnSpc>
                          <a:spcPct val="100000"/>
                        </a:lnSpc>
                        <a:spcAft>
                          <a:spcPts val="0"/>
                        </a:spcAft>
                      </a:pPr>
                      <a:r>
                        <a:rPr lang="en-US" sz="1600" dirty="0">
                          <a:effectLst/>
                          <a:latin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r>
              <a:tr h="478983">
                <a:tc rowSpan="2">
                  <a:txBody>
                    <a:bodyPr/>
                    <a:lstStyle/>
                    <a:p>
                      <a:pPr>
                        <a:lnSpc>
                          <a:spcPct val="100000"/>
                        </a:lnSpc>
                        <a:spcAft>
                          <a:spcPts val="0"/>
                        </a:spcAft>
                      </a:pPr>
                      <a:r>
                        <a:rPr lang="en-US" sz="1600" dirty="0" smtClean="0">
                          <a:effectLst/>
                          <a:latin typeface="Times New Roman" panose="02020603050405020304" pitchFamily="18" charset="0"/>
                          <a:cs typeface="Times New Roman" panose="02020603050405020304" pitchFamily="18" charset="0"/>
                        </a:rPr>
                        <a:t>ECONOMIC DEVELOPMENT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00000"/>
                        </a:lnSpc>
                        <a:spcAft>
                          <a:spcPts val="0"/>
                        </a:spcAft>
                      </a:pPr>
                      <a:r>
                        <a:rPr lang="en-US" sz="1600" dirty="0">
                          <a:effectLst/>
                          <a:latin typeface="Times New Roman" panose="02020603050405020304" pitchFamily="18" charset="0"/>
                          <a:cs typeface="Times New Roman" panose="02020603050405020304" pitchFamily="18" charset="0"/>
                        </a:rPr>
                        <a:t>Organize Farmers Day Celebration in the District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gn="r">
                        <a:lnSpc>
                          <a:spcPct val="100000"/>
                        </a:lnSpc>
                        <a:spcAft>
                          <a:spcPts val="0"/>
                        </a:spcAft>
                      </a:pPr>
                      <a:r>
                        <a:rPr lang="en-US" sz="1600" dirty="0">
                          <a:effectLst/>
                          <a:latin typeface="Times New Roman" panose="02020603050405020304" pitchFamily="18" charset="0"/>
                          <a:cs typeface="Times New Roman" panose="02020603050405020304" pitchFamily="18" charset="0"/>
                        </a:rPr>
                        <a:t>40,000.00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nSpc>
                          <a:spcPct val="100000"/>
                        </a:lnSpc>
                      </a:pPr>
                      <a:endParaRPr lang="en-US" sz="1600" dirty="0">
                        <a:effectLst/>
                        <a:latin typeface="Times New Roman" panose="02020603050405020304" pitchFamily="18" charset="0"/>
                        <a:cs typeface="Times New Roman" panose="02020603050405020304" pitchFamily="18" charset="0"/>
                      </a:endParaRPr>
                    </a:p>
                  </a:txBody>
                  <a:tcPr marL="63946" marR="63946" marT="8881" marB="0"/>
                </a:tc>
                <a:tc>
                  <a:txBody>
                    <a:bodyPr/>
                    <a:lstStyle/>
                    <a:p>
                      <a:pPr algn="r">
                        <a:lnSpc>
                          <a:spcPct val="100000"/>
                        </a:lnSpc>
                        <a:spcAft>
                          <a:spcPts val="0"/>
                        </a:spcAft>
                      </a:pPr>
                      <a:r>
                        <a:rPr lang="en-US" sz="1600">
                          <a:effectLst/>
                          <a:latin typeface="Times New Roman" panose="02020603050405020304" pitchFamily="18" charset="0"/>
                          <a:cs typeface="Times New Roman" panose="02020603050405020304" pitchFamily="18" charset="0"/>
                        </a:rPr>
                        <a:t>40,000.00 </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r>
              <a:tr h="949400">
                <a:tc vMerge="1">
                  <a:txBody>
                    <a:bodyPr/>
                    <a:lstStyle/>
                    <a:p>
                      <a:endParaRPr lang="en-US"/>
                    </a:p>
                  </a:txBody>
                  <a:tcPr/>
                </a:tc>
                <a:tc>
                  <a:txBody>
                    <a:bodyPr/>
                    <a:lstStyle/>
                    <a:p>
                      <a:pPr>
                        <a:lnSpc>
                          <a:spcPct val="100000"/>
                        </a:lnSpc>
                        <a:spcAft>
                          <a:spcPts val="0"/>
                        </a:spcAft>
                      </a:pPr>
                      <a:r>
                        <a:rPr lang="en-US" sz="1600" dirty="0" smtClean="0">
                          <a:effectLst/>
                          <a:latin typeface="Times New Roman" panose="02020603050405020304" pitchFamily="18" charset="0"/>
                          <a:cs typeface="Times New Roman" panose="02020603050405020304" pitchFamily="18" charset="0"/>
                        </a:rPr>
                        <a:t>Establish</a:t>
                      </a:r>
                      <a:r>
                        <a:rPr lang="en-US" sz="1600" baseline="0" dirty="0" smtClean="0">
                          <a:effectLst/>
                          <a:latin typeface="Times New Roman" panose="02020603050405020304" pitchFamily="18" charset="0"/>
                          <a:cs typeface="Times New Roman" panose="02020603050405020304" pitchFamily="18" charset="0"/>
                        </a:rPr>
                        <a:t> </a:t>
                      </a:r>
                      <a:r>
                        <a:rPr lang="en-US" sz="1600" dirty="0" smtClean="0">
                          <a:effectLst/>
                          <a:latin typeface="Times New Roman" panose="02020603050405020304" pitchFamily="18" charset="0"/>
                          <a:cs typeface="Times New Roman" panose="02020603050405020304" pitchFamily="18" charset="0"/>
                        </a:rPr>
                        <a:t>20,000 </a:t>
                      </a:r>
                      <a:r>
                        <a:rPr lang="en-US" sz="1600" dirty="0">
                          <a:effectLst/>
                          <a:latin typeface="Times New Roman" panose="02020603050405020304" pitchFamily="18" charset="0"/>
                          <a:cs typeface="Times New Roman" panose="02020603050405020304" pitchFamily="18" charset="0"/>
                        </a:rPr>
                        <a:t>Oil Palm Seedlings </a:t>
                      </a:r>
                      <a:r>
                        <a:rPr lang="en-US" sz="1600" dirty="0" smtClean="0">
                          <a:effectLst/>
                          <a:latin typeface="Times New Roman" panose="02020603050405020304" pitchFamily="18" charset="0"/>
                          <a:cs typeface="Times New Roman" panose="02020603050405020304" pitchFamily="18" charset="0"/>
                        </a:rPr>
                        <a:t>Nursery in </a:t>
                      </a:r>
                      <a:r>
                        <a:rPr lang="en-US" sz="1600" dirty="0">
                          <a:effectLst/>
                          <a:latin typeface="Times New Roman" panose="02020603050405020304" pitchFamily="18" charset="0"/>
                          <a:cs typeface="Times New Roman" panose="02020603050405020304" pitchFamily="18" charset="0"/>
                        </a:rPr>
                        <a:t>Selected Communities (PERD)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gn="r">
                        <a:lnSpc>
                          <a:spcPct val="100000"/>
                        </a:lnSpc>
                        <a:spcAft>
                          <a:spcPts val="0"/>
                        </a:spcAft>
                      </a:pPr>
                      <a:r>
                        <a:rPr lang="en-US" sz="1600" dirty="0">
                          <a:effectLst/>
                          <a:latin typeface="Times New Roman" panose="02020603050405020304" pitchFamily="18" charset="0"/>
                          <a:cs typeface="Times New Roman" panose="02020603050405020304" pitchFamily="18" charset="0"/>
                        </a:rPr>
                        <a:t>50,000.00 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nSpc>
                          <a:spcPct val="100000"/>
                        </a:lnSpc>
                      </a:pPr>
                      <a:endParaRPr lang="en-US" sz="1600" dirty="0">
                        <a:effectLst/>
                        <a:latin typeface="Times New Roman" panose="02020603050405020304" pitchFamily="18" charset="0"/>
                        <a:cs typeface="Times New Roman" panose="02020603050405020304" pitchFamily="18" charset="0"/>
                      </a:endParaRPr>
                    </a:p>
                  </a:txBody>
                  <a:tcPr marL="63946" marR="63946" marT="8881" marB="0"/>
                </a:tc>
                <a:tc>
                  <a:txBody>
                    <a:bodyPr/>
                    <a:lstStyle/>
                    <a:p>
                      <a:pPr algn="r">
                        <a:lnSpc>
                          <a:spcPct val="100000"/>
                        </a:lnSpc>
                        <a:spcAft>
                          <a:spcPts val="0"/>
                        </a:spcAft>
                      </a:pPr>
                      <a:r>
                        <a:rPr lang="en-US" sz="1600" dirty="0">
                          <a:effectLst/>
                          <a:latin typeface="Times New Roman" panose="02020603050405020304" pitchFamily="18" charset="0"/>
                          <a:cs typeface="Times New Roman" panose="02020603050405020304" pitchFamily="18" charset="0"/>
                        </a:rPr>
                        <a:t>50,000.00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r>
              <a:tr h="517903">
                <a:tc>
                  <a:txBody>
                    <a:bodyPr/>
                    <a:lstStyle/>
                    <a:p>
                      <a:pPr>
                        <a:lnSpc>
                          <a:spcPct val="100000"/>
                        </a:lnSpc>
                        <a:spcAft>
                          <a:spcPts val="1000"/>
                        </a:spcAft>
                      </a:pPr>
                      <a:r>
                        <a:rPr lang="en-US" sz="1600" dirty="0">
                          <a:effectLst/>
                          <a:latin typeface="Times New Roman" panose="02020603050405020304" pitchFamily="18" charset="0"/>
                          <a:cs typeface="Times New Roman" panose="02020603050405020304" pitchFamily="18" charset="0"/>
                        </a:rPr>
                        <a:t>DISASTER PREVENTION AND MANGEMENT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00000"/>
                        </a:lnSpc>
                        <a:spcAft>
                          <a:spcPts val="1000"/>
                        </a:spcAft>
                      </a:pPr>
                      <a:r>
                        <a:rPr lang="en-US" sz="1600">
                          <a:effectLst/>
                          <a:latin typeface="Times New Roman" panose="02020603050405020304" pitchFamily="18" charset="0"/>
                          <a:cs typeface="Times New Roman" panose="02020603050405020304" pitchFamily="18" charset="0"/>
                        </a:rPr>
                        <a:t>Disaster management operations</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nchor="ctr"/>
                </a:tc>
                <a:tc>
                  <a:txBody>
                    <a:bodyPr/>
                    <a:lstStyle/>
                    <a:p>
                      <a:pPr algn="r">
                        <a:lnSpc>
                          <a:spcPct val="100000"/>
                        </a:lnSpc>
                        <a:spcAft>
                          <a:spcPts val="1000"/>
                        </a:spcAft>
                      </a:pPr>
                      <a:r>
                        <a:rPr lang="en-US" sz="1600" dirty="0">
                          <a:effectLst/>
                          <a:latin typeface="Times New Roman" panose="02020603050405020304" pitchFamily="18" charset="0"/>
                          <a:cs typeface="Times New Roman" panose="02020603050405020304" pitchFamily="18" charset="0"/>
                        </a:rPr>
                        <a:t>                               20,000.00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nchor="ctr"/>
                </a:tc>
                <a:tc>
                  <a:txBody>
                    <a:bodyPr/>
                    <a:lstStyle/>
                    <a:p>
                      <a:pPr algn="r">
                        <a:lnSpc>
                          <a:spcPct val="100000"/>
                        </a:lnSpc>
                        <a:spcAft>
                          <a:spcPts val="1000"/>
                        </a:spcAft>
                      </a:pPr>
                      <a:r>
                        <a:rPr lang="en-US" sz="1600" dirty="0">
                          <a:effectLst/>
                          <a:latin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nchor="ctr"/>
                </a:tc>
                <a:tc>
                  <a:txBody>
                    <a:bodyPr/>
                    <a:lstStyle/>
                    <a:p>
                      <a:pPr algn="r">
                        <a:lnSpc>
                          <a:spcPct val="100000"/>
                        </a:lnSpc>
                        <a:spcAft>
                          <a:spcPts val="1000"/>
                        </a:spcAft>
                      </a:pPr>
                      <a:r>
                        <a:rPr lang="en-US" sz="1600" dirty="0">
                          <a:effectLst/>
                          <a:latin typeface="Times New Roman" panose="02020603050405020304" pitchFamily="18" charset="0"/>
                          <a:cs typeface="Times New Roman" panose="02020603050405020304" pitchFamily="18" charset="0"/>
                        </a:rPr>
                        <a:t>                        20,000.00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nchor="ctr"/>
                </a:tc>
              </a:tr>
              <a:tr h="321538">
                <a:tc>
                  <a:txBody>
                    <a:bodyPr/>
                    <a:lstStyle/>
                    <a:p>
                      <a:pPr>
                        <a:lnSpc>
                          <a:spcPct val="100000"/>
                        </a:lnSpc>
                        <a:spcAft>
                          <a:spcPts val="1000"/>
                        </a:spcAft>
                      </a:pPr>
                      <a:r>
                        <a:rPr lang="en-US" sz="1600" b="1" dirty="0">
                          <a:effectLst/>
                          <a:latin typeface="Times New Roman" panose="02020603050405020304" pitchFamily="18" charset="0"/>
                          <a:cs typeface="Times New Roman" panose="02020603050405020304" pitchFamily="18" charset="0"/>
                        </a:rPr>
                        <a:t>TOTAL</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nSpc>
                          <a:spcPct val="100000"/>
                        </a:lnSpc>
                        <a:spcAft>
                          <a:spcPts val="1000"/>
                        </a:spcAft>
                      </a:pPr>
                      <a:r>
                        <a:rPr lang="en-US" sz="1600" b="1" dirty="0">
                          <a:effectLst/>
                          <a:latin typeface="Times New Roman" panose="02020603050405020304" pitchFamily="18" charset="0"/>
                          <a:cs typeface="Times New Roman" panose="02020603050405020304" pitchFamily="18" charset="0"/>
                        </a:rPr>
                        <a:t>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tc>
                <a:tc>
                  <a:txBody>
                    <a:bodyPr/>
                    <a:lstStyle/>
                    <a:p>
                      <a:pPr algn="r">
                        <a:lnSpc>
                          <a:spcPct val="100000"/>
                        </a:lnSpc>
                        <a:spcAft>
                          <a:spcPts val="1000"/>
                        </a:spcAft>
                      </a:pPr>
                      <a:r>
                        <a:rPr lang="en-US" sz="1600" b="1" dirty="0" smtClean="0">
                          <a:effectLst/>
                          <a:latin typeface="Times New Roman" panose="02020603050405020304" pitchFamily="18" charset="0"/>
                          <a:cs typeface="Times New Roman" panose="02020603050405020304" pitchFamily="18" charset="0"/>
                        </a:rPr>
                        <a:t>360,211.00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nchor="ctr"/>
                </a:tc>
                <a:tc>
                  <a:txBody>
                    <a:bodyPr/>
                    <a:lstStyle/>
                    <a:p>
                      <a:pPr algn="r">
                        <a:lnSpc>
                          <a:spcPct val="100000"/>
                        </a:lnSpc>
                        <a:spcAft>
                          <a:spcPts val="1000"/>
                        </a:spcAft>
                      </a:pPr>
                      <a:r>
                        <a:rPr lang="en-US" sz="1600" b="1" dirty="0">
                          <a:effectLst/>
                          <a:latin typeface="Times New Roman" panose="02020603050405020304" pitchFamily="18" charset="0"/>
                          <a:cs typeface="Times New Roman" panose="02020603050405020304" pitchFamily="18" charset="0"/>
                        </a:rPr>
                        <a:t>   800,000.00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nchor="ctr"/>
                </a:tc>
                <a:tc>
                  <a:txBody>
                    <a:bodyPr/>
                    <a:lstStyle/>
                    <a:p>
                      <a:pPr algn="r">
                        <a:lnSpc>
                          <a:spcPct val="100000"/>
                        </a:lnSpc>
                        <a:spcAft>
                          <a:spcPts val="1000"/>
                        </a:spcAft>
                      </a:pPr>
                      <a:r>
                        <a:rPr lang="en-US" sz="1600" b="1" dirty="0">
                          <a:effectLst/>
                          <a:latin typeface="Times New Roman" panose="02020603050405020304" pitchFamily="18" charset="0"/>
                          <a:cs typeface="Times New Roman" panose="02020603050405020304" pitchFamily="18" charset="0"/>
                        </a:rPr>
                        <a:t> </a:t>
                      </a:r>
                      <a:r>
                        <a:rPr lang="en-US" sz="1600" b="1" dirty="0" smtClean="0">
                          <a:effectLst/>
                          <a:latin typeface="Times New Roman" panose="02020603050405020304" pitchFamily="18" charset="0"/>
                          <a:cs typeface="Times New Roman" panose="02020603050405020304" pitchFamily="18" charset="0"/>
                        </a:rPr>
                        <a:t>1,190,181.00</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946" marR="63946" marT="8881" marB="0" anchor="ctr"/>
                </a:tc>
              </a:tr>
            </a:tbl>
          </a:graphicData>
        </a:graphic>
      </p:graphicFrame>
      <p:sp>
        <p:nvSpPr>
          <p:cNvPr id="4" name="Slide Number Placeholder 3"/>
          <p:cNvSpPr>
            <a:spLocks noGrp="1"/>
          </p:cNvSpPr>
          <p:nvPr>
            <p:ph type="sldNum" sz="quarter" idx="12"/>
          </p:nvPr>
        </p:nvSpPr>
        <p:spPr/>
        <p:txBody>
          <a:bodyPr/>
          <a:lstStyle/>
          <a:p>
            <a:fld id="{571CD3C2-A472-4BA3-88D7-833F7D0C5725}" type="slidenum">
              <a:rPr lang="en-US" smtClean="0"/>
              <a:t>56</a:t>
            </a:fld>
            <a:endParaRPr lang="en-US"/>
          </a:p>
        </p:txBody>
      </p:sp>
    </p:spTree>
    <p:extLst>
      <p:ext uri="{BB962C8B-B14F-4D97-AF65-F5344CB8AC3E}">
        <p14:creationId xmlns:p14="http://schemas.microsoft.com/office/powerpoint/2010/main" val="157258076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200" b="1" dirty="0">
                <a:latin typeface="Times New Roman" panose="02020603050405020304" pitchFamily="18" charset="0"/>
                <a:cs typeface="Times New Roman" panose="02020603050405020304" pitchFamily="18" charset="0"/>
              </a:rPr>
              <a:t>GOVERNMENT FLAGSHIP PROJECTS/PROGRAMMES FOR 2021 </a:t>
            </a: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b="1" dirty="0">
                <a:latin typeface="Times New Roman" panose="02020603050405020304" pitchFamily="18" charset="0"/>
                <a:cs typeface="Times New Roman" panose="02020603050405020304" pitchFamily="18" charset="0"/>
              </a:rPr>
              <a:t>(Assembly’s Support)</a:t>
            </a:r>
            <a:r>
              <a:rPr lang="en-US" dirty="0"/>
              <a:t/>
            </a:r>
            <a:br>
              <a:rPr lang="en-US" dirty="0"/>
            </a:b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209796890"/>
              </p:ext>
            </p:extLst>
          </p:nvPr>
        </p:nvGraphicFramePr>
        <p:xfrm>
          <a:off x="628650" y="1447800"/>
          <a:ext cx="8286750" cy="4146107"/>
        </p:xfrm>
        <a:graphic>
          <a:graphicData uri="http://schemas.openxmlformats.org/drawingml/2006/table">
            <a:tbl>
              <a:tblPr firstRow="1" bandRow="1">
                <a:tableStyleId>{5940675A-B579-460E-94D1-54222C63F5DA}</a:tableStyleId>
              </a:tblPr>
              <a:tblGrid>
                <a:gridCol w="613833"/>
                <a:gridCol w="4041069"/>
                <a:gridCol w="1688042"/>
                <a:gridCol w="1943806"/>
              </a:tblGrid>
              <a:tr h="685800">
                <a:tc>
                  <a:txBody>
                    <a:bodyPr/>
                    <a:lstStyle/>
                    <a:p>
                      <a:pPr>
                        <a:lnSpc>
                          <a:spcPct val="115000"/>
                        </a:lnSpc>
                        <a:spcAft>
                          <a:spcPts val="1000"/>
                        </a:spcAft>
                      </a:pPr>
                      <a:r>
                        <a:rPr lang="en-US" sz="2000" b="1" dirty="0">
                          <a:effectLst/>
                          <a:latin typeface="Times New Roman" pitchFamily="18" charset="0"/>
                          <a:cs typeface="Times New Roman" pitchFamily="18" charset="0"/>
                        </a:rPr>
                        <a:t>No</a:t>
                      </a:r>
                      <a:endParaRPr lang="en-US" sz="2000" b="1"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nSpc>
                          <a:spcPct val="115000"/>
                        </a:lnSpc>
                        <a:spcAft>
                          <a:spcPts val="1000"/>
                        </a:spcAft>
                      </a:pPr>
                      <a:r>
                        <a:rPr lang="en-US" sz="2000" b="1" dirty="0">
                          <a:effectLst/>
                          <a:latin typeface="Times New Roman" pitchFamily="18" charset="0"/>
                          <a:cs typeface="Times New Roman" pitchFamily="18" charset="0"/>
                        </a:rPr>
                        <a:t>Name of Activity/Project</a:t>
                      </a:r>
                      <a:endParaRPr lang="en-US" sz="2000" b="1"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gn="ctr">
                        <a:lnSpc>
                          <a:spcPct val="115000"/>
                        </a:lnSpc>
                        <a:spcAft>
                          <a:spcPts val="1000"/>
                        </a:spcAft>
                      </a:pPr>
                      <a:r>
                        <a:rPr lang="en-US" sz="2000" b="1" dirty="0">
                          <a:effectLst/>
                          <a:latin typeface="Times New Roman" pitchFamily="18" charset="0"/>
                          <a:cs typeface="Times New Roman" pitchFamily="18" charset="0"/>
                        </a:rPr>
                        <a:t>Budget</a:t>
                      </a:r>
                      <a:endParaRPr lang="en-US" sz="2000" b="1"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gn="ctr">
                        <a:lnSpc>
                          <a:spcPct val="115000"/>
                        </a:lnSpc>
                        <a:spcAft>
                          <a:spcPts val="1000"/>
                        </a:spcAft>
                      </a:pPr>
                      <a:r>
                        <a:rPr lang="en-US" sz="2000" b="1" dirty="0">
                          <a:effectLst/>
                          <a:latin typeface="Times New Roman" pitchFamily="18" charset="0"/>
                          <a:cs typeface="Times New Roman" pitchFamily="18" charset="0"/>
                        </a:rPr>
                        <a:t>Funding Source</a:t>
                      </a:r>
                      <a:endParaRPr lang="en-US" sz="2000" b="1" dirty="0">
                        <a:effectLst/>
                        <a:latin typeface="Times New Roman" pitchFamily="18" charset="0"/>
                        <a:ea typeface="Calibri" panose="020F0502020204030204" pitchFamily="34" charset="0"/>
                        <a:cs typeface="Times New Roman" pitchFamily="18" charset="0"/>
                      </a:endParaRPr>
                    </a:p>
                  </a:txBody>
                  <a:tcPr marL="87630" marR="87630" marT="43815" marB="43815"/>
                </a:tc>
              </a:tr>
              <a:tr h="997375">
                <a:tc>
                  <a:txBody>
                    <a:bodyPr/>
                    <a:lstStyle/>
                    <a:p>
                      <a:pPr>
                        <a:lnSpc>
                          <a:spcPct val="115000"/>
                        </a:lnSpc>
                        <a:spcAft>
                          <a:spcPts val="1000"/>
                        </a:spcAft>
                      </a:pPr>
                      <a:r>
                        <a:rPr lang="en-US" sz="1800">
                          <a:effectLst/>
                          <a:latin typeface="Times New Roman" pitchFamily="18" charset="0"/>
                          <a:cs typeface="Times New Roman" pitchFamily="18" charset="0"/>
                        </a:rPr>
                        <a:t>1</a:t>
                      </a:r>
                      <a:endParaRPr lang="en-US" sz="180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nSpc>
                          <a:spcPct val="115000"/>
                        </a:lnSpc>
                        <a:spcAft>
                          <a:spcPts val="1000"/>
                        </a:spcAft>
                      </a:pPr>
                      <a:r>
                        <a:rPr lang="en-US" sz="1800" dirty="0">
                          <a:effectLst/>
                          <a:latin typeface="Times New Roman" pitchFamily="18" charset="0"/>
                          <a:cs typeface="Times New Roman" pitchFamily="18" charset="0"/>
                        </a:rPr>
                        <a:t>Support the Implementation of Planting for Food and jobs  ( M&amp;E/ Training Programs )</a:t>
                      </a:r>
                      <a:endParaRPr lang="en-US" sz="1800"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gn="r">
                        <a:lnSpc>
                          <a:spcPct val="115000"/>
                        </a:lnSpc>
                        <a:spcAft>
                          <a:spcPts val="1000"/>
                        </a:spcAft>
                      </a:pPr>
                      <a:r>
                        <a:rPr lang="en-US" sz="1800" dirty="0">
                          <a:effectLst/>
                          <a:latin typeface="Times New Roman" pitchFamily="18" charset="0"/>
                          <a:cs typeface="Times New Roman" pitchFamily="18" charset="0"/>
                        </a:rPr>
                        <a:t>20,000.00</a:t>
                      </a:r>
                      <a:endParaRPr lang="en-US" sz="1800"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gn="r">
                        <a:lnSpc>
                          <a:spcPct val="115000"/>
                        </a:lnSpc>
                        <a:spcAft>
                          <a:spcPts val="1000"/>
                        </a:spcAft>
                      </a:pPr>
                      <a:r>
                        <a:rPr lang="en-US" sz="1800">
                          <a:effectLst/>
                          <a:latin typeface="Times New Roman" pitchFamily="18" charset="0"/>
                          <a:cs typeface="Times New Roman" pitchFamily="18" charset="0"/>
                        </a:rPr>
                        <a:t>DACF</a:t>
                      </a:r>
                      <a:endParaRPr lang="en-US" sz="1800">
                        <a:effectLst/>
                        <a:latin typeface="Times New Roman" pitchFamily="18" charset="0"/>
                        <a:ea typeface="Calibri" panose="020F0502020204030204" pitchFamily="34" charset="0"/>
                        <a:cs typeface="Times New Roman" pitchFamily="18" charset="0"/>
                      </a:endParaRPr>
                    </a:p>
                  </a:txBody>
                  <a:tcPr marL="87630" marR="87630" marT="43815" marB="43815"/>
                </a:tc>
              </a:tr>
              <a:tr h="836763">
                <a:tc>
                  <a:txBody>
                    <a:bodyPr/>
                    <a:lstStyle/>
                    <a:p>
                      <a:pPr>
                        <a:lnSpc>
                          <a:spcPct val="115000"/>
                        </a:lnSpc>
                        <a:spcAft>
                          <a:spcPts val="1000"/>
                        </a:spcAft>
                      </a:pPr>
                      <a:r>
                        <a:rPr lang="en-US" sz="1800">
                          <a:effectLst/>
                          <a:latin typeface="Times New Roman" pitchFamily="18" charset="0"/>
                          <a:cs typeface="Times New Roman" pitchFamily="18" charset="0"/>
                        </a:rPr>
                        <a:t>2</a:t>
                      </a:r>
                      <a:endParaRPr lang="en-US" sz="180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nSpc>
                          <a:spcPct val="115000"/>
                        </a:lnSpc>
                        <a:spcAft>
                          <a:spcPts val="1000"/>
                        </a:spcAft>
                      </a:pPr>
                      <a:r>
                        <a:rPr lang="en-US" sz="1800" dirty="0" smtClean="0">
                          <a:effectLst/>
                          <a:latin typeface="Times New Roman" pitchFamily="18" charset="0"/>
                          <a:cs typeface="Times New Roman" pitchFamily="18" charset="0"/>
                        </a:rPr>
                        <a:t>Establish 20,000 </a:t>
                      </a:r>
                      <a:r>
                        <a:rPr lang="en-US" sz="1800" dirty="0">
                          <a:effectLst/>
                          <a:latin typeface="Times New Roman" pitchFamily="18" charset="0"/>
                          <a:cs typeface="Times New Roman" pitchFamily="18" charset="0"/>
                        </a:rPr>
                        <a:t>oil palm </a:t>
                      </a:r>
                      <a:r>
                        <a:rPr lang="en-US" sz="1800" dirty="0" smtClean="0">
                          <a:effectLst/>
                          <a:latin typeface="Times New Roman" pitchFamily="18" charset="0"/>
                          <a:cs typeface="Times New Roman" pitchFamily="18" charset="0"/>
                        </a:rPr>
                        <a:t>seedlings </a:t>
                      </a:r>
                      <a:r>
                        <a:rPr lang="en-US" sz="1800" dirty="0" err="1" smtClean="0">
                          <a:effectLst/>
                          <a:latin typeface="Times New Roman" pitchFamily="18" charset="0"/>
                          <a:cs typeface="Times New Roman" pitchFamily="18" charset="0"/>
                        </a:rPr>
                        <a:t>Nusery</a:t>
                      </a:r>
                      <a:r>
                        <a:rPr lang="en-US" sz="1800" dirty="0" smtClean="0">
                          <a:effectLst/>
                          <a:latin typeface="Times New Roman" pitchFamily="18" charset="0"/>
                          <a:cs typeface="Times New Roman" pitchFamily="18" charset="0"/>
                        </a:rPr>
                        <a:t> in selected communities (PERD)</a:t>
                      </a:r>
                      <a:endParaRPr lang="en-US" sz="1800"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gn="r">
                        <a:lnSpc>
                          <a:spcPct val="115000"/>
                        </a:lnSpc>
                        <a:spcAft>
                          <a:spcPts val="1000"/>
                        </a:spcAft>
                      </a:pPr>
                      <a:r>
                        <a:rPr lang="en-US" sz="1800" dirty="0">
                          <a:effectLst/>
                          <a:latin typeface="Times New Roman" pitchFamily="18" charset="0"/>
                          <a:cs typeface="Times New Roman" pitchFamily="18" charset="0"/>
                        </a:rPr>
                        <a:t>50,000.00</a:t>
                      </a:r>
                      <a:endParaRPr lang="en-US" sz="1800"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gn="r">
                        <a:lnSpc>
                          <a:spcPct val="115000"/>
                        </a:lnSpc>
                        <a:spcAft>
                          <a:spcPts val="1000"/>
                        </a:spcAft>
                      </a:pPr>
                      <a:r>
                        <a:rPr lang="en-US" sz="1800" dirty="0">
                          <a:effectLst/>
                          <a:latin typeface="Times New Roman" pitchFamily="18" charset="0"/>
                          <a:cs typeface="Times New Roman" pitchFamily="18" charset="0"/>
                        </a:rPr>
                        <a:t>DACF</a:t>
                      </a:r>
                      <a:endParaRPr lang="en-US" sz="1800" dirty="0">
                        <a:effectLst/>
                        <a:latin typeface="Times New Roman" pitchFamily="18" charset="0"/>
                        <a:ea typeface="Calibri" panose="020F0502020204030204" pitchFamily="34" charset="0"/>
                        <a:cs typeface="Times New Roman" pitchFamily="18" charset="0"/>
                      </a:endParaRPr>
                    </a:p>
                  </a:txBody>
                  <a:tcPr marL="87630" marR="87630" marT="43815" marB="43815"/>
                </a:tc>
              </a:tr>
              <a:tr h="801073">
                <a:tc>
                  <a:txBody>
                    <a:bodyPr/>
                    <a:lstStyle/>
                    <a:p>
                      <a:pPr>
                        <a:lnSpc>
                          <a:spcPct val="115000"/>
                        </a:lnSpc>
                        <a:spcAft>
                          <a:spcPts val="1000"/>
                        </a:spcAft>
                      </a:pPr>
                      <a:r>
                        <a:rPr lang="en-US" sz="1800">
                          <a:effectLst/>
                          <a:latin typeface="Times New Roman" pitchFamily="18" charset="0"/>
                          <a:cs typeface="Times New Roman" pitchFamily="18" charset="0"/>
                        </a:rPr>
                        <a:t>3</a:t>
                      </a:r>
                      <a:endParaRPr lang="en-US" sz="180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nSpc>
                          <a:spcPct val="115000"/>
                        </a:lnSpc>
                        <a:spcAft>
                          <a:spcPts val="1000"/>
                        </a:spcAft>
                      </a:pPr>
                      <a:r>
                        <a:rPr lang="en-US" sz="1800" dirty="0">
                          <a:effectLst/>
                          <a:latin typeface="Times New Roman" pitchFamily="18" charset="0"/>
                          <a:cs typeface="Times New Roman" pitchFamily="18" charset="0"/>
                        </a:rPr>
                        <a:t>Support for NABCO</a:t>
                      </a:r>
                      <a:endParaRPr lang="en-US" sz="1800"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gn="r">
                        <a:lnSpc>
                          <a:spcPct val="115000"/>
                        </a:lnSpc>
                        <a:spcAft>
                          <a:spcPts val="1000"/>
                        </a:spcAft>
                      </a:pPr>
                      <a:r>
                        <a:rPr lang="en-US" sz="1800" dirty="0">
                          <a:effectLst/>
                          <a:latin typeface="Times New Roman" pitchFamily="18" charset="0"/>
                          <a:cs typeface="Times New Roman" pitchFamily="18" charset="0"/>
                        </a:rPr>
                        <a:t>10,000.00</a:t>
                      </a:r>
                      <a:endParaRPr lang="en-US" sz="1800"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gn="r">
                        <a:lnSpc>
                          <a:spcPct val="115000"/>
                        </a:lnSpc>
                        <a:spcAft>
                          <a:spcPts val="1000"/>
                        </a:spcAft>
                      </a:pPr>
                      <a:r>
                        <a:rPr lang="en-US" sz="1800" dirty="0">
                          <a:effectLst/>
                          <a:latin typeface="Times New Roman" pitchFamily="18" charset="0"/>
                          <a:cs typeface="Times New Roman" pitchFamily="18" charset="0"/>
                        </a:rPr>
                        <a:t>DACF</a:t>
                      </a:r>
                      <a:endParaRPr lang="en-US" sz="1800" dirty="0">
                        <a:effectLst/>
                        <a:latin typeface="Times New Roman" pitchFamily="18" charset="0"/>
                        <a:ea typeface="Calibri" panose="020F0502020204030204" pitchFamily="34" charset="0"/>
                        <a:cs typeface="Times New Roman" pitchFamily="18" charset="0"/>
                      </a:endParaRPr>
                    </a:p>
                  </a:txBody>
                  <a:tcPr marL="87630" marR="87630" marT="43815" marB="43815"/>
                </a:tc>
              </a:tr>
              <a:tr h="788437">
                <a:tc>
                  <a:txBody>
                    <a:bodyPr/>
                    <a:lstStyle/>
                    <a:p>
                      <a:pPr>
                        <a:lnSpc>
                          <a:spcPct val="107000"/>
                        </a:lnSpc>
                      </a:pPr>
                      <a:endParaRPr lang="en-US" sz="1800">
                        <a:effectLst/>
                        <a:latin typeface="Times New Roman" pitchFamily="18" charset="0"/>
                        <a:cs typeface="Times New Roman" pitchFamily="18" charset="0"/>
                      </a:endParaRPr>
                    </a:p>
                  </a:txBody>
                  <a:tcPr marL="87630" marR="87630" marT="43815" marB="43815"/>
                </a:tc>
                <a:tc>
                  <a:txBody>
                    <a:bodyPr/>
                    <a:lstStyle/>
                    <a:p>
                      <a:pPr>
                        <a:lnSpc>
                          <a:spcPct val="115000"/>
                        </a:lnSpc>
                        <a:spcAft>
                          <a:spcPts val="1000"/>
                        </a:spcAft>
                      </a:pPr>
                      <a:r>
                        <a:rPr lang="en-US" sz="1800" b="1" dirty="0">
                          <a:effectLst/>
                          <a:latin typeface="Times New Roman" pitchFamily="18" charset="0"/>
                          <a:cs typeface="Times New Roman" pitchFamily="18" charset="0"/>
                        </a:rPr>
                        <a:t>TOTAL </a:t>
                      </a:r>
                      <a:endParaRPr lang="en-US" sz="1800" b="1"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gn="r">
                        <a:lnSpc>
                          <a:spcPct val="115000"/>
                        </a:lnSpc>
                        <a:spcAft>
                          <a:spcPts val="1000"/>
                        </a:spcAft>
                      </a:pPr>
                      <a:r>
                        <a:rPr lang="en-US" sz="1800" b="1" dirty="0">
                          <a:effectLst/>
                          <a:latin typeface="Times New Roman" pitchFamily="18" charset="0"/>
                          <a:cs typeface="Times New Roman" pitchFamily="18" charset="0"/>
                        </a:rPr>
                        <a:t>160,000.00</a:t>
                      </a:r>
                      <a:endParaRPr lang="en-US" sz="1800" b="1" dirty="0">
                        <a:effectLst/>
                        <a:latin typeface="Times New Roman" pitchFamily="18" charset="0"/>
                        <a:ea typeface="Calibri" panose="020F0502020204030204" pitchFamily="34" charset="0"/>
                        <a:cs typeface="Times New Roman" pitchFamily="18" charset="0"/>
                      </a:endParaRPr>
                    </a:p>
                  </a:txBody>
                  <a:tcPr marL="87630" marR="87630" marT="43815" marB="43815"/>
                </a:tc>
                <a:tc>
                  <a:txBody>
                    <a:bodyPr/>
                    <a:lstStyle/>
                    <a:p>
                      <a:pPr>
                        <a:lnSpc>
                          <a:spcPct val="107000"/>
                        </a:lnSpc>
                      </a:pPr>
                      <a:endParaRPr lang="en-US" sz="1800" b="1" dirty="0">
                        <a:effectLst/>
                        <a:latin typeface="Times New Roman" pitchFamily="18" charset="0"/>
                        <a:cs typeface="Times New Roman" pitchFamily="18" charset="0"/>
                      </a:endParaRPr>
                    </a:p>
                  </a:txBody>
                  <a:tcPr marL="87630" marR="87630" marT="43815" marB="43815"/>
                </a:tc>
              </a:tr>
            </a:tbl>
          </a:graphicData>
        </a:graphic>
      </p:graphicFrame>
      <p:sp>
        <p:nvSpPr>
          <p:cNvPr id="4" name="Slide Number Placeholder 3"/>
          <p:cNvSpPr>
            <a:spLocks noGrp="1"/>
          </p:cNvSpPr>
          <p:nvPr>
            <p:ph type="sldNum" sz="quarter" idx="12"/>
          </p:nvPr>
        </p:nvSpPr>
        <p:spPr/>
        <p:txBody>
          <a:bodyPr/>
          <a:lstStyle/>
          <a:p>
            <a:fld id="{571CD3C2-A472-4BA3-88D7-833F7D0C5725}" type="slidenum">
              <a:rPr lang="en-US" smtClean="0"/>
              <a:t>57</a:t>
            </a:fld>
            <a:endParaRPr lang="en-US"/>
          </a:p>
        </p:txBody>
      </p:sp>
    </p:spTree>
    <p:extLst>
      <p:ext uri="{BB962C8B-B14F-4D97-AF65-F5344CB8AC3E}">
        <p14:creationId xmlns:p14="http://schemas.microsoft.com/office/powerpoint/2010/main" val="239303361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28600"/>
            <a:ext cx="8229600" cy="685800"/>
          </a:xfrm>
        </p:spPr>
        <p:txBody>
          <a:bodyPr>
            <a:normAutofit/>
          </a:bodyPr>
          <a:lstStyle/>
          <a:p>
            <a:r>
              <a:rPr lang="en-US" sz="2000" b="1" dirty="0" smtClean="0">
                <a:latin typeface="Times New Roman" panose="02020603050405020304" pitchFamily="18" charset="0"/>
                <a:cs typeface="Times New Roman" panose="02020603050405020304" pitchFamily="18" charset="0"/>
              </a:rPr>
              <a:t>2021-2024 EXPENDITURE PROJECTIONS BY ECONOMIC CLASSIFICATION- all funding sources</a:t>
            </a:r>
            <a:endParaRPr lang="en-US" sz="2000" b="1" dirty="0">
              <a:latin typeface="Times New Roman" panose="02020603050405020304" pitchFamily="18" charset="0"/>
              <a:cs typeface="Times New Roman" panose="02020603050405020304" pitchFamily="18" charset="0"/>
            </a:endParaRP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260251204"/>
              </p:ext>
            </p:extLst>
          </p:nvPr>
        </p:nvGraphicFramePr>
        <p:xfrm>
          <a:off x="304800" y="990599"/>
          <a:ext cx="8534400" cy="5105399"/>
        </p:xfrm>
        <a:graphic>
          <a:graphicData uri="http://schemas.openxmlformats.org/drawingml/2006/table">
            <a:tbl>
              <a:tblPr firstRow="1" firstCol="1" bandRow="1">
                <a:tableStyleId>{5940675A-B579-460E-94D1-54222C63F5DA}</a:tableStyleId>
              </a:tblPr>
              <a:tblGrid>
                <a:gridCol w="1122948">
                  <a:extLst>
                    <a:ext uri="{9D8B030D-6E8A-4147-A177-3AD203B41FA5}">
                      <a16:colId xmlns="" xmlns:a16="http://schemas.microsoft.com/office/drawing/2014/main" val="20000"/>
                    </a:ext>
                  </a:extLst>
                </a:gridCol>
                <a:gridCol w="1122946">
                  <a:extLst>
                    <a:ext uri="{9D8B030D-6E8A-4147-A177-3AD203B41FA5}">
                      <a16:colId xmlns="" xmlns:a16="http://schemas.microsoft.com/office/drawing/2014/main" val="20001"/>
                    </a:ext>
                  </a:extLst>
                </a:gridCol>
                <a:gridCol w="1122946">
                  <a:extLst>
                    <a:ext uri="{9D8B030D-6E8A-4147-A177-3AD203B41FA5}">
                      <a16:colId xmlns="" xmlns:a16="http://schemas.microsoft.com/office/drawing/2014/main" val="20002"/>
                    </a:ext>
                  </a:extLst>
                </a:gridCol>
                <a:gridCol w="1272674">
                  <a:extLst>
                    <a:ext uri="{9D8B030D-6E8A-4147-A177-3AD203B41FA5}">
                      <a16:colId xmlns="" xmlns:a16="http://schemas.microsoft.com/office/drawing/2014/main" val="20003"/>
                    </a:ext>
                  </a:extLst>
                </a:gridCol>
                <a:gridCol w="1272674">
                  <a:extLst>
                    <a:ext uri="{9D8B030D-6E8A-4147-A177-3AD203B41FA5}">
                      <a16:colId xmlns="" xmlns:a16="http://schemas.microsoft.com/office/drawing/2014/main" val="20004"/>
                    </a:ext>
                  </a:extLst>
                </a:gridCol>
                <a:gridCol w="1272674">
                  <a:extLst>
                    <a:ext uri="{9D8B030D-6E8A-4147-A177-3AD203B41FA5}">
                      <a16:colId xmlns="" xmlns:a16="http://schemas.microsoft.com/office/drawing/2014/main" val="20005"/>
                    </a:ext>
                  </a:extLst>
                </a:gridCol>
                <a:gridCol w="1347538">
                  <a:extLst>
                    <a:ext uri="{9D8B030D-6E8A-4147-A177-3AD203B41FA5}">
                      <a16:colId xmlns="" xmlns:a16="http://schemas.microsoft.com/office/drawing/2014/main" val="20006"/>
                    </a:ext>
                  </a:extLst>
                </a:gridCol>
              </a:tblGrid>
              <a:tr h="1805411">
                <a:tc>
                  <a:txBody>
                    <a:bodyPr/>
                    <a:lstStyle/>
                    <a:p>
                      <a:pPr algn="l" rtl="0" fontAlgn="ctr"/>
                      <a:r>
                        <a:rPr lang="en-US" sz="1800" b="1" u="none" strike="noStrike" dirty="0">
                          <a:effectLst/>
                          <a:latin typeface="Times New Roman" panose="02020603050405020304" pitchFamily="18" charset="0"/>
                          <a:cs typeface="Times New Roman" panose="02020603050405020304" pitchFamily="18" charset="0"/>
                        </a:rPr>
                        <a:t>Expenditure items</a:t>
                      </a:r>
                      <a:endParaRPr lang="en-US" sz="1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1" u="none" strike="noStrike" dirty="0" smtClean="0">
                          <a:effectLst/>
                          <a:latin typeface="Times New Roman" panose="02020603050405020304" pitchFamily="18" charset="0"/>
                          <a:cs typeface="Times New Roman" panose="02020603050405020304" pitchFamily="18" charset="0"/>
                        </a:rPr>
                        <a:t>2020 </a:t>
                      </a:r>
                      <a:r>
                        <a:rPr lang="en-US" sz="1800" b="1" u="none" strike="noStrike" dirty="0">
                          <a:effectLst/>
                          <a:latin typeface="Times New Roman" panose="02020603050405020304" pitchFamily="18" charset="0"/>
                          <a:cs typeface="Times New Roman" panose="02020603050405020304" pitchFamily="18" charset="0"/>
                        </a:rPr>
                        <a:t>budget</a:t>
                      </a:r>
                      <a:endParaRPr lang="en-US" sz="1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1" u="none" strike="noStrike" dirty="0">
                          <a:effectLst/>
                          <a:latin typeface="Times New Roman" panose="02020603050405020304" pitchFamily="18" charset="0"/>
                          <a:cs typeface="Times New Roman" panose="02020603050405020304" pitchFamily="18" charset="0"/>
                        </a:rPr>
                        <a:t>Actual</a:t>
                      </a:r>
                      <a:endParaRPr lang="en-US" sz="1800" b="1" i="0" u="none" strike="noStrike" dirty="0">
                        <a:solidFill>
                          <a:srgbClr val="000000"/>
                        </a:solidFill>
                        <a:effectLst/>
                        <a:latin typeface="Times New Roman" panose="02020603050405020304" pitchFamily="18" charset="0"/>
                        <a:cs typeface="Times New Roman" panose="02020603050405020304" pitchFamily="18" charset="0"/>
                      </a:endParaRPr>
                    </a:p>
                    <a:p>
                      <a:pPr algn="ctr" rtl="0" fontAlgn="ctr"/>
                      <a:r>
                        <a:rPr lang="en-US" sz="1800" b="1" u="none" strike="noStrike" dirty="0">
                          <a:effectLst/>
                          <a:latin typeface="Times New Roman" panose="02020603050405020304" pitchFamily="18" charset="0"/>
                          <a:cs typeface="Times New Roman" panose="02020603050405020304" pitchFamily="18" charset="0"/>
                        </a:rPr>
                        <a:t>As at </a:t>
                      </a:r>
                      <a:r>
                        <a:rPr lang="en-US" sz="1800" b="1" u="none" strike="noStrike" dirty="0" smtClean="0">
                          <a:effectLst/>
                          <a:latin typeface="Times New Roman" panose="02020603050405020304" pitchFamily="18" charset="0"/>
                          <a:cs typeface="Times New Roman" panose="02020603050405020304" pitchFamily="18" charset="0"/>
                        </a:rPr>
                        <a:t>Aug. 2020</a:t>
                      </a:r>
                      <a:endParaRPr lang="en-US" sz="1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1" u="none" strike="noStrike" dirty="0" smtClean="0">
                          <a:effectLst/>
                          <a:latin typeface="Times New Roman" panose="02020603050405020304" pitchFamily="18" charset="0"/>
                          <a:cs typeface="Times New Roman" panose="02020603050405020304" pitchFamily="18" charset="0"/>
                        </a:rPr>
                        <a:t>2021</a:t>
                      </a:r>
                      <a:endParaRPr lang="en-US" sz="1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1" u="none" strike="noStrike" dirty="0" smtClean="0">
                          <a:effectLst/>
                          <a:latin typeface="Times New Roman" panose="02020603050405020304" pitchFamily="18" charset="0"/>
                          <a:cs typeface="Times New Roman" panose="02020603050405020304" pitchFamily="18" charset="0"/>
                        </a:rPr>
                        <a:t>2022</a:t>
                      </a:r>
                      <a:endParaRPr lang="en-US" sz="1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1" u="none" strike="noStrike" dirty="0" smtClean="0">
                          <a:effectLst/>
                          <a:latin typeface="Times New Roman" panose="02020603050405020304" pitchFamily="18" charset="0"/>
                          <a:cs typeface="Times New Roman" panose="02020603050405020304" pitchFamily="18" charset="0"/>
                        </a:rPr>
                        <a:t>2023</a:t>
                      </a:r>
                      <a:endParaRPr lang="en-US" sz="1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1" u="none" strike="noStrike" dirty="0" smtClean="0">
                          <a:effectLst/>
                          <a:latin typeface="Times New Roman" panose="02020603050405020304" pitchFamily="18" charset="0"/>
                          <a:cs typeface="Times New Roman" panose="02020603050405020304" pitchFamily="18" charset="0"/>
                        </a:rPr>
                        <a:t>2024</a:t>
                      </a:r>
                      <a:endParaRPr lang="en-US" sz="1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 xmlns:a16="http://schemas.microsoft.com/office/drawing/2014/main" val="10000"/>
                  </a:ext>
                </a:extLst>
              </a:tr>
              <a:tr h="1357089">
                <a:tc>
                  <a:txBody>
                    <a:bodyPr/>
                    <a:lstStyle/>
                    <a:p>
                      <a:pPr algn="l" rtl="0" fontAlgn="ctr"/>
                      <a:r>
                        <a:rPr lang="en-US" sz="1500" u="none" strike="noStrike" dirty="0">
                          <a:effectLst/>
                          <a:latin typeface="Times New Roman" panose="02020603050405020304" pitchFamily="18" charset="0"/>
                          <a:cs typeface="Times New Roman" panose="02020603050405020304" pitchFamily="18" charset="0"/>
                        </a:rPr>
                        <a:t>COMPENSATION</a:t>
                      </a:r>
                      <a:endParaRPr lang="en-US" sz="15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r" fontAlgn="b"/>
                      <a:r>
                        <a:rPr lang="en-US" sz="1500" u="none" strike="noStrike" dirty="0" smtClean="0">
                          <a:effectLst/>
                          <a:latin typeface="Times New Roman" panose="02020603050405020304" pitchFamily="18" charset="0"/>
                          <a:cs typeface="Times New Roman" panose="02020603050405020304" pitchFamily="18" charset="0"/>
                        </a:rPr>
                        <a:t>2,300,605.64</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rtl="0" fontAlgn="b"/>
                      <a:r>
                        <a:rPr lang="en-US" sz="1500" u="none" strike="noStrike" dirty="0">
                          <a:effectLst/>
                          <a:latin typeface="Times New Roman" panose="02020603050405020304" pitchFamily="18" charset="0"/>
                          <a:cs typeface="Times New Roman" panose="02020603050405020304" pitchFamily="18" charset="0"/>
                        </a:rPr>
                        <a:t> </a:t>
                      </a:r>
                      <a:r>
                        <a:rPr lang="en-US" sz="1500" u="none" strike="noStrike" dirty="0" smtClean="0">
                          <a:effectLst/>
                          <a:latin typeface="Times New Roman" panose="02020603050405020304" pitchFamily="18" charset="0"/>
                          <a:cs typeface="Times New Roman" panose="02020603050405020304" pitchFamily="18" charset="0"/>
                        </a:rPr>
                        <a:t>1,230,570.64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marL="0" marR="0" algn="r">
                        <a:lnSpc>
                          <a:spcPct val="107000"/>
                        </a:lnSpc>
                        <a:spcBef>
                          <a:spcPts val="0"/>
                        </a:spcBef>
                        <a:spcAft>
                          <a:spcPts val="0"/>
                        </a:spcAft>
                      </a:pPr>
                      <a:r>
                        <a:rPr lang="en-US" sz="1500" dirty="0" smtClean="0">
                          <a:effectLst/>
                          <a:latin typeface="Times New Roman" panose="02020603050405020304" pitchFamily="18" charset="0"/>
                          <a:cs typeface="Times New Roman" panose="02020603050405020304" pitchFamily="18" charset="0"/>
                        </a:rPr>
                        <a:t>2,353,873.64</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500" dirty="0">
                          <a:effectLst/>
                          <a:latin typeface="Times New Roman" panose="02020603050405020304" pitchFamily="18" charset="0"/>
                          <a:cs typeface="Times New Roman" panose="02020603050405020304" pitchFamily="18" charset="0"/>
                        </a:rPr>
                        <a:t>         </a:t>
                      </a:r>
                      <a:r>
                        <a:rPr lang="en-US" sz="1500" dirty="0" smtClean="0">
                          <a:effectLst/>
                          <a:latin typeface="Times New Roman" panose="02020603050405020304" pitchFamily="18" charset="0"/>
                          <a:cs typeface="Times New Roman" panose="02020603050405020304" pitchFamily="18" charset="0"/>
                        </a:rPr>
                        <a:t>2,472,793.67 </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500" dirty="0">
                          <a:effectLst/>
                          <a:latin typeface="Times New Roman" panose="02020603050405020304" pitchFamily="18" charset="0"/>
                          <a:cs typeface="Times New Roman" panose="02020603050405020304" pitchFamily="18" charset="0"/>
                        </a:rPr>
                        <a:t>        </a:t>
                      </a:r>
                      <a:r>
                        <a:rPr lang="en-US" sz="1500" dirty="0" smtClean="0">
                          <a:effectLst/>
                          <a:latin typeface="Times New Roman" panose="02020603050405020304" pitchFamily="18" charset="0"/>
                          <a:cs typeface="Times New Roman" panose="02020603050405020304" pitchFamily="18" charset="0"/>
                        </a:rPr>
                        <a:t>2,546,433.36 </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500" dirty="0">
                          <a:effectLst/>
                          <a:latin typeface="Times New Roman" panose="02020603050405020304" pitchFamily="18" charset="0"/>
                          <a:cs typeface="Times New Roman" panose="02020603050405020304" pitchFamily="18" charset="0"/>
                        </a:rPr>
                        <a:t>        </a:t>
                      </a:r>
                      <a:r>
                        <a:rPr lang="en-US" sz="1500" dirty="0" smtClean="0">
                          <a:effectLst/>
                          <a:latin typeface="Times New Roman" panose="02020603050405020304" pitchFamily="18" charset="0"/>
                          <a:cs typeface="Times New Roman" panose="02020603050405020304" pitchFamily="18" charset="0"/>
                        </a:rPr>
                        <a:t>2,623,755.02 </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 xmlns:a16="http://schemas.microsoft.com/office/drawing/2014/main" val="10002"/>
                  </a:ext>
                </a:extLst>
              </a:tr>
              <a:tr h="848707">
                <a:tc>
                  <a:txBody>
                    <a:bodyPr/>
                    <a:lstStyle/>
                    <a:p>
                      <a:pPr algn="l" rtl="0" fontAlgn="ctr"/>
                      <a:r>
                        <a:rPr lang="en-US" sz="1500" u="none" strike="noStrike" dirty="0">
                          <a:effectLst/>
                          <a:latin typeface="Times New Roman" panose="02020603050405020304" pitchFamily="18" charset="0"/>
                          <a:cs typeface="Times New Roman" panose="02020603050405020304" pitchFamily="18" charset="0"/>
                        </a:rPr>
                        <a:t>GOODS AND SERVICES</a:t>
                      </a:r>
                      <a:endParaRPr lang="en-US" sz="15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r" fontAlgn="b"/>
                      <a:r>
                        <a:rPr lang="en-US" sz="1500" u="none" strike="noStrike" dirty="0" smtClean="0">
                          <a:effectLst/>
                          <a:latin typeface="Times New Roman" panose="02020603050405020304" pitchFamily="18" charset="0"/>
                          <a:cs typeface="Times New Roman" panose="02020603050405020304" pitchFamily="18" charset="0"/>
                        </a:rPr>
                        <a:t>2,983,129.02</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rtl="0" fontAlgn="b"/>
                      <a:r>
                        <a:rPr lang="en-US" sz="1500" u="none" strike="noStrike" dirty="0">
                          <a:effectLst/>
                          <a:latin typeface="Times New Roman" panose="02020603050405020304" pitchFamily="18" charset="0"/>
                          <a:cs typeface="Times New Roman" panose="02020603050405020304" pitchFamily="18" charset="0"/>
                        </a:rPr>
                        <a:t> </a:t>
                      </a:r>
                      <a:r>
                        <a:rPr lang="en-US" sz="1500" u="none" strike="noStrike" dirty="0" smtClean="0">
                          <a:effectLst/>
                          <a:latin typeface="Times New Roman" panose="02020603050405020304" pitchFamily="18" charset="0"/>
                          <a:cs typeface="Times New Roman" panose="02020603050405020304" pitchFamily="18" charset="0"/>
                        </a:rPr>
                        <a:t>1,729,620.38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marL="0" marR="0" algn="r">
                        <a:lnSpc>
                          <a:spcPct val="107000"/>
                        </a:lnSpc>
                        <a:spcBef>
                          <a:spcPts val="0"/>
                        </a:spcBef>
                        <a:spcAft>
                          <a:spcPts val="0"/>
                        </a:spcAft>
                      </a:pPr>
                      <a:r>
                        <a:rPr lang="en-US" sz="1500" dirty="0" smtClean="0">
                          <a:effectLst/>
                          <a:latin typeface="Times New Roman" panose="02020603050405020304" pitchFamily="18" charset="0"/>
                          <a:cs typeface="Times New Roman" panose="02020603050405020304" pitchFamily="18" charset="0"/>
                        </a:rPr>
                        <a:t>2,817,189.72</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500">
                          <a:effectLst/>
                          <a:latin typeface="Times New Roman" panose="02020603050405020304" pitchFamily="18" charset="0"/>
                          <a:cs typeface="Times New Roman" panose="02020603050405020304" pitchFamily="18" charset="0"/>
                        </a:rPr>
                        <a:t>         2,958,049.21 </a:t>
                      </a:r>
                      <a:endParaRPr lang="en-US"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500" dirty="0">
                          <a:effectLst/>
                          <a:latin typeface="Times New Roman" panose="02020603050405020304" pitchFamily="18" charset="0"/>
                          <a:cs typeface="Times New Roman" panose="02020603050405020304" pitchFamily="18" charset="0"/>
                        </a:rPr>
                        <a:t>        3,105,951.67 </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500" dirty="0">
                          <a:effectLst/>
                          <a:latin typeface="Times New Roman" panose="02020603050405020304" pitchFamily="18" charset="0"/>
                          <a:cs typeface="Times New Roman" panose="02020603050405020304" pitchFamily="18" charset="0"/>
                        </a:rPr>
                        <a:t>        3,261,249.25 </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 xmlns:a16="http://schemas.microsoft.com/office/drawing/2014/main" val="10003"/>
                  </a:ext>
                </a:extLst>
              </a:tr>
              <a:tr h="529422">
                <a:tc>
                  <a:txBody>
                    <a:bodyPr/>
                    <a:lstStyle/>
                    <a:p>
                      <a:pPr algn="l" rtl="0" fontAlgn="ctr"/>
                      <a:r>
                        <a:rPr lang="en-US" sz="1500" u="none" strike="noStrike" dirty="0">
                          <a:effectLst/>
                          <a:latin typeface="Times New Roman" panose="02020603050405020304" pitchFamily="18" charset="0"/>
                          <a:cs typeface="Times New Roman" panose="02020603050405020304" pitchFamily="18" charset="0"/>
                        </a:rPr>
                        <a:t>ASSETS</a:t>
                      </a:r>
                      <a:endParaRPr lang="en-US" sz="15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r" fontAlgn="b"/>
                      <a:r>
                        <a:rPr lang="en-US" sz="1500" u="none" strike="noStrike" dirty="0" smtClean="0">
                          <a:effectLst/>
                          <a:latin typeface="Times New Roman" panose="02020603050405020304" pitchFamily="18" charset="0"/>
                          <a:cs typeface="Times New Roman" panose="02020603050405020304" pitchFamily="18" charset="0"/>
                        </a:rPr>
                        <a:t>3,645,204.00</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rtl="0" fontAlgn="b"/>
                      <a:r>
                        <a:rPr lang="en-US" sz="1500" u="none" strike="noStrike" dirty="0">
                          <a:effectLst/>
                          <a:latin typeface="Times New Roman" panose="02020603050405020304" pitchFamily="18" charset="0"/>
                          <a:cs typeface="Times New Roman" panose="02020603050405020304" pitchFamily="18" charset="0"/>
                        </a:rPr>
                        <a:t> </a:t>
                      </a:r>
                      <a:r>
                        <a:rPr lang="en-US" sz="1500" u="none" strike="noStrike" dirty="0" smtClean="0">
                          <a:effectLst/>
                          <a:latin typeface="Times New Roman" panose="02020603050405020304" pitchFamily="18" charset="0"/>
                          <a:cs typeface="Times New Roman" panose="02020603050405020304" pitchFamily="18" charset="0"/>
                        </a:rPr>
                        <a:t>696,295.57 </a:t>
                      </a:r>
                      <a:endParaRPr lang="en-US" sz="15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marL="0" marR="0" algn="r">
                        <a:lnSpc>
                          <a:spcPct val="107000"/>
                        </a:lnSpc>
                        <a:spcBef>
                          <a:spcPts val="0"/>
                        </a:spcBef>
                        <a:spcAft>
                          <a:spcPts val="0"/>
                        </a:spcAft>
                      </a:pPr>
                      <a:r>
                        <a:rPr lang="en-US" sz="1500" dirty="0" smtClean="0">
                          <a:effectLst/>
                          <a:latin typeface="Times New Roman" panose="02020603050405020304" pitchFamily="18" charset="0"/>
                          <a:cs typeface="Times New Roman" panose="02020603050405020304" pitchFamily="18" charset="0"/>
                        </a:rPr>
                        <a:t>3,980,379.28</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500" dirty="0">
                          <a:effectLst/>
                          <a:latin typeface="Times New Roman" panose="02020603050405020304" pitchFamily="18" charset="0"/>
                          <a:cs typeface="Times New Roman" panose="02020603050405020304" pitchFamily="18" charset="0"/>
                        </a:rPr>
                        <a:t>         </a:t>
                      </a:r>
                      <a:r>
                        <a:rPr lang="en-US" sz="1500" dirty="0" smtClean="0">
                          <a:effectLst/>
                          <a:latin typeface="Times New Roman" panose="02020603050405020304" pitchFamily="18" charset="0"/>
                          <a:cs typeface="Times New Roman" panose="02020603050405020304" pitchFamily="18" charset="0"/>
                        </a:rPr>
                        <a:t>4,123,830.00 </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500" dirty="0">
                          <a:effectLst/>
                          <a:latin typeface="Times New Roman" panose="02020603050405020304" pitchFamily="18" charset="0"/>
                          <a:cs typeface="Times New Roman" panose="02020603050405020304" pitchFamily="18" charset="0"/>
                        </a:rPr>
                        <a:t>        </a:t>
                      </a:r>
                      <a:r>
                        <a:rPr lang="en-US" sz="1500" dirty="0" smtClean="0">
                          <a:effectLst/>
                          <a:latin typeface="Times New Roman" panose="02020603050405020304" pitchFamily="18" charset="0"/>
                          <a:cs typeface="Times New Roman" panose="02020603050405020304" pitchFamily="18" charset="0"/>
                        </a:rPr>
                        <a:t>4,280,021.50 </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500" dirty="0">
                          <a:effectLst/>
                          <a:latin typeface="Times New Roman" panose="02020603050405020304" pitchFamily="18" charset="0"/>
                          <a:cs typeface="Times New Roman" panose="02020603050405020304" pitchFamily="18" charset="0"/>
                        </a:rPr>
                        <a:t>        </a:t>
                      </a:r>
                      <a:r>
                        <a:rPr lang="en-US" sz="1500" dirty="0" smtClean="0">
                          <a:effectLst/>
                          <a:latin typeface="Times New Roman" panose="02020603050405020304" pitchFamily="18" charset="0"/>
                          <a:cs typeface="Times New Roman" panose="02020603050405020304" pitchFamily="18" charset="0"/>
                        </a:rPr>
                        <a:t>4,444,022.57 </a:t>
                      </a:r>
                      <a:endParaRPr lang="en-US"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 xmlns:a16="http://schemas.microsoft.com/office/drawing/2014/main" val="10004"/>
                  </a:ext>
                </a:extLst>
              </a:tr>
              <a:tr h="564770">
                <a:tc>
                  <a:txBody>
                    <a:bodyPr/>
                    <a:lstStyle/>
                    <a:p>
                      <a:pPr algn="l" rtl="0" fontAlgn="ctr"/>
                      <a:r>
                        <a:rPr lang="en-US" sz="1600" b="1" u="none" strike="noStrike" dirty="0">
                          <a:effectLst/>
                          <a:latin typeface="Times New Roman" panose="02020603050405020304" pitchFamily="18" charset="0"/>
                          <a:cs typeface="Times New Roman" panose="02020603050405020304" pitchFamily="18" charset="0"/>
                        </a:rPr>
                        <a:t>TOTAL</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r" fontAlgn="b"/>
                      <a:r>
                        <a:rPr lang="en-US" sz="1600" b="1" u="none" strike="noStrike" dirty="0" smtClean="0">
                          <a:effectLst/>
                          <a:latin typeface="Times New Roman" panose="02020603050405020304" pitchFamily="18" charset="0"/>
                          <a:cs typeface="Times New Roman" panose="02020603050405020304" pitchFamily="18" charset="0"/>
                        </a:rPr>
                        <a:t>8,928,942.62</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r>
                        <a:rPr lang="en-US" sz="1600" b="1" u="none" strike="noStrike" dirty="0" smtClean="0">
                          <a:effectLst/>
                          <a:latin typeface="Times New Roman" panose="02020603050405020304" pitchFamily="18" charset="0"/>
                          <a:cs typeface="Times New Roman" panose="02020603050405020304" pitchFamily="18" charset="0"/>
                        </a:rPr>
                        <a:t>3,656,486.50</a:t>
                      </a:r>
                      <a:r>
                        <a:rPr lang="en-US" sz="1100" b="1" u="none" strike="noStrike" dirty="0" smtClean="0">
                          <a:effectLst/>
                          <a:latin typeface="Times New Roman" panose="02020603050405020304" pitchFamily="18" charset="0"/>
                          <a:cs typeface="Times New Roman" panose="02020603050405020304" pitchFamily="18" charset="0"/>
                        </a:rPr>
                        <a:t>                                                    </a:t>
                      </a:r>
                      <a:endParaRPr lang="en-US" sz="11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marL="0" marR="0" algn="r">
                        <a:lnSpc>
                          <a:spcPct val="107000"/>
                        </a:lnSpc>
                        <a:spcBef>
                          <a:spcPts val="0"/>
                        </a:spcBef>
                        <a:spcAft>
                          <a:spcPts val="0"/>
                        </a:spcAft>
                      </a:pPr>
                      <a:r>
                        <a:rPr lang="en-US" sz="1600" b="1" dirty="0" smtClean="0">
                          <a:effectLst/>
                          <a:latin typeface="Times New Roman" panose="02020603050405020304" pitchFamily="18" charset="0"/>
                          <a:cs typeface="Times New Roman" panose="02020603050405020304" pitchFamily="18" charset="0"/>
                        </a:rPr>
                        <a:t>9,151,442.64</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         </a:t>
                      </a:r>
                      <a:r>
                        <a:rPr lang="en-US" sz="1600" b="1" dirty="0" smtClean="0">
                          <a:effectLst/>
                          <a:latin typeface="Times New Roman" panose="02020603050405020304" pitchFamily="18" charset="0"/>
                          <a:cs typeface="Times New Roman" panose="02020603050405020304" pitchFamily="18" charset="0"/>
                        </a:rPr>
                        <a:t>9,554,672.88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        </a:t>
                      </a:r>
                      <a:r>
                        <a:rPr lang="en-US" sz="1600" b="1" dirty="0" smtClean="0">
                          <a:effectLst/>
                          <a:latin typeface="Times New Roman" panose="02020603050405020304" pitchFamily="18" charset="0"/>
                          <a:cs typeface="Times New Roman" panose="02020603050405020304" pitchFamily="18" charset="0"/>
                        </a:rPr>
                        <a:t>9,932,406.53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        </a:t>
                      </a:r>
                      <a:r>
                        <a:rPr lang="en-US" sz="1600" b="1" dirty="0" smtClean="0">
                          <a:effectLst/>
                          <a:latin typeface="Times New Roman" panose="02020603050405020304" pitchFamily="18" charset="0"/>
                          <a:cs typeface="Times New Roman" panose="02020603050405020304" pitchFamily="18" charset="0"/>
                        </a:rPr>
                        <a:t>10,329,026.84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 xmlns:a16="http://schemas.microsoft.com/office/drawing/2014/main" val="10005"/>
                  </a:ext>
                </a:extLst>
              </a:tr>
            </a:tbl>
          </a:graphicData>
        </a:graphic>
      </p:graphicFrame>
      <p:sp>
        <p:nvSpPr>
          <p:cNvPr id="2" name="Slide Number Placeholder 1"/>
          <p:cNvSpPr>
            <a:spLocks noGrp="1"/>
          </p:cNvSpPr>
          <p:nvPr>
            <p:ph type="sldNum" sz="quarter" idx="12"/>
          </p:nvPr>
        </p:nvSpPr>
        <p:spPr/>
        <p:txBody>
          <a:bodyPr/>
          <a:lstStyle/>
          <a:p>
            <a:fld id="{571CD3C2-A472-4BA3-88D7-833F7D0C5725}" type="slidenum">
              <a:rPr lang="en-US" smtClean="0"/>
              <a:t>58</a:t>
            </a:fld>
            <a:endParaRPr lang="en-US"/>
          </a:p>
        </p:txBody>
      </p:sp>
    </p:spTree>
    <p:extLst>
      <p:ext uri="{BB962C8B-B14F-4D97-AF65-F5344CB8AC3E}">
        <p14:creationId xmlns:p14="http://schemas.microsoft.com/office/powerpoint/2010/main" val="218725231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76200"/>
            <a:ext cx="8534402" cy="685800"/>
          </a:xfrm>
        </p:spPr>
        <p:txBody>
          <a:bodyPr>
            <a:noAutofit/>
          </a:bodyPr>
          <a:lstStyle/>
          <a:p>
            <a:r>
              <a:rPr lang="en-US" sz="1800" b="1" dirty="0" smtClean="0">
                <a:latin typeface="Times New Roman" panose="02020603050405020304" pitchFamily="18" charset="0"/>
                <a:cs typeface="Times New Roman" panose="02020603050405020304" pitchFamily="18" charset="0"/>
              </a:rPr>
              <a:t>SUMMARY OF EXPENDITURE BUDGET BY DEPARTMENT, ITEM AND FUNDING SOURCE-2021</a:t>
            </a:r>
            <a:endParaRPr lang="en-US" sz="1800" b="1"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571CD3C2-A472-4BA3-88D7-833F7D0C5725}" type="slidenum">
              <a:rPr lang="en-US" smtClean="0"/>
              <a:t>59</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1628589780"/>
              </p:ext>
            </p:extLst>
          </p:nvPr>
        </p:nvGraphicFramePr>
        <p:xfrm>
          <a:off x="228600" y="761998"/>
          <a:ext cx="8763003" cy="5594354"/>
        </p:xfrm>
        <a:graphic>
          <a:graphicData uri="http://schemas.openxmlformats.org/drawingml/2006/table">
            <a:tbl>
              <a:tblPr firstRow="1" firstCol="1" bandRow="1"/>
              <a:tblGrid>
                <a:gridCol w="304800"/>
                <a:gridCol w="1157106"/>
                <a:gridCol w="806008"/>
                <a:gridCol w="731255"/>
                <a:gridCol w="731255"/>
                <a:gridCol w="731255"/>
                <a:gridCol w="731255"/>
                <a:gridCol w="731255"/>
                <a:gridCol w="731255"/>
                <a:gridCol w="645049"/>
                <a:gridCol w="731255"/>
                <a:gridCol w="731255"/>
              </a:tblGrid>
              <a:tr h="272663">
                <a:tc gridSpan="12">
                  <a:txBody>
                    <a:bodyPr/>
                    <a:lstStyle/>
                    <a:p>
                      <a:pPr marL="0" marR="0" algn="ctr">
                        <a:lnSpc>
                          <a:spcPct val="107000"/>
                        </a:lnSpc>
                        <a:spcBef>
                          <a:spcPts val="0"/>
                        </a:spcBef>
                        <a:spcAft>
                          <a:spcPts val="0"/>
                        </a:spcAft>
                      </a:pPr>
                      <a:r>
                        <a:rPr lang="en-US" sz="1100" b="1" spc="-150" dirty="0">
                          <a:effectLst/>
                          <a:latin typeface="Calibri" panose="020F0502020204030204" pitchFamily="34" charset="0"/>
                          <a:ea typeface="Calibri" panose="020F0502020204030204" pitchFamily="34" charset="0"/>
                          <a:cs typeface="Times New Roman" panose="02020603050405020304" pitchFamily="18" charset="0"/>
                        </a:rPr>
                        <a:t>          </a:t>
                      </a:r>
                      <a:r>
                        <a:rPr lang="en-US" sz="1600" b="1" spc="-150" dirty="0">
                          <a:effectLst/>
                          <a:latin typeface="Calibri" panose="020F0502020204030204" pitchFamily="34" charset="0"/>
                          <a:ea typeface="Calibri" panose="020F0502020204030204" pitchFamily="34" charset="0"/>
                          <a:cs typeface="Times New Roman" panose="02020603050405020304" pitchFamily="18" charset="0"/>
                        </a:rPr>
                        <a:t> </a:t>
                      </a:r>
                      <a:r>
                        <a:rPr lang="en-US" sz="1600" b="1" spc="-150" dirty="0">
                          <a:effectLst/>
                          <a:latin typeface="Times New Roman" panose="02020603050405020304" pitchFamily="18" charset="0"/>
                          <a:ea typeface="Calibri" panose="020F0502020204030204" pitchFamily="34" charset="0"/>
                          <a:cs typeface="Times New Roman" panose="02020603050405020304" pitchFamily="18" charset="0"/>
                        </a:rPr>
                        <a:t>SUMMARY OF EXPENDITURE BUDGET BY DEPARTMENT, ITEM AND FUNDING </a:t>
                      </a:r>
                      <a:r>
                        <a:rPr lang="en-US" sz="1600" b="1" spc="-150" dirty="0" smtClean="0">
                          <a:effectLst/>
                          <a:latin typeface="Times New Roman" panose="02020603050405020304" pitchFamily="18" charset="0"/>
                          <a:ea typeface="Calibri" panose="020F0502020204030204" pitchFamily="34" charset="0"/>
                          <a:cs typeface="Times New Roman" panose="02020603050405020304" pitchFamily="18" charset="0"/>
                        </a:rPr>
                        <a:t>SOURCE-2021</a:t>
                      </a:r>
                      <a:endParaRPr lang="en-US" sz="16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16986">
                <a:tc rowSpan="2">
                  <a:txBody>
                    <a:bodyPr/>
                    <a:lstStyle/>
                    <a:p>
                      <a:pPr marL="0" marR="0">
                        <a:lnSpc>
                          <a:spcPct val="107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Department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Compensation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US" sz="1100" b="1" spc="-150">
                          <a:effectLst/>
                          <a:latin typeface="Times New Roman" panose="02020603050405020304" pitchFamily="18" charset="0"/>
                          <a:ea typeface="Calibri" panose="020F0502020204030204" pitchFamily="34" charset="0"/>
                          <a:cs typeface="Times New Roman" panose="02020603050405020304" pitchFamily="18" charset="0"/>
                        </a:rPr>
                        <a:t> Goods and Services </a:t>
                      </a:r>
                      <a:endParaRPr lang="en-US" sz="1100" spc="-15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Assets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Total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marL="0" marR="0" algn="ct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SOURCES</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Total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4091">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Assembly’s IGF</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b="1" spc="-150">
                          <a:effectLst/>
                          <a:latin typeface="Times New Roman" panose="02020603050405020304" pitchFamily="18" charset="0"/>
                          <a:ea typeface="Calibri" panose="020F0502020204030204" pitchFamily="34" charset="0"/>
                          <a:cs typeface="Times New Roman" panose="02020603050405020304" pitchFamily="18" charset="0"/>
                        </a:rPr>
                        <a:t>GOG</a:t>
                      </a:r>
                      <a:endParaRPr lang="en-US" sz="1100" spc="-15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b="1" spc="-150">
                          <a:effectLst/>
                          <a:latin typeface="Times New Roman" panose="02020603050405020304" pitchFamily="18" charset="0"/>
                          <a:ea typeface="Calibri" panose="020F0502020204030204" pitchFamily="34" charset="0"/>
                          <a:cs typeface="Times New Roman" panose="02020603050405020304" pitchFamily="18" charset="0"/>
                        </a:rPr>
                        <a:t>DACF</a:t>
                      </a:r>
                      <a:endParaRPr lang="en-US" sz="1100" spc="-15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DACF-RFG</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DONOR</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TOTALS</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0049">
                <a:tc>
                  <a:txBody>
                    <a:bodyPr/>
                    <a:lstStyle/>
                    <a:p>
                      <a:pPr marL="0" marR="0">
                        <a:lnSpc>
                          <a:spcPct val="107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1</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Central Administration</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817,167.56</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1,875,013.85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248,933.50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2,941,114.91</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396,760.00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704,006.13</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1,594,489.78</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45,859.00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200,000.00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2,941,114.91</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0049">
                <a:tc>
                  <a:txBody>
                    <a:bodyPr/>
                    <a:lstStyle/>
                    <a:p>
                      <a:pPr marL="0" marR="0">
                        <a:lnSpc>
                          <a:spcPct val="107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2</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Works department</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362,136.13</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193,961.41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891,325.37</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1,447,422.91</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0" spc="-150" dirty="0">
                          <a:effectLst/>
                          <a:latin typeface="Times New Roman" panose="02020603050405020304" pitchFamily="18" charset="0"/>
                          <a:ea typeface="Calibri" panose="020F0502020204030204" pitchFamily="34" charset="0"/>
                          <a:cs typeface="Times New Roman" panose="02020603050405020304" pitchFamily="18" charset="0"/>
                        </a:rPr>
                        <a:t>18,961.43</a:t>
                      </a: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377,136.13</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1,051,325.35</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1,447,422.91</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8684">
                <a:tc>
                  <a:txBody>
                    <a:bodyPr/>
                    <a:lstStyle/>
                    <a:p>
                      <a:pPr marL="0" marR="0">
                        <a:lnSpc>
                          <a:spcPct val="107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3</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Department of Agriculture</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549,383.86</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228,007.37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130,000.00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907,391.23</a:t>
                      </a:r>
                      <a:endParaRPr lang="en-US" sz="1100" spc="-15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42,000.00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584,383.86</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160,771.37</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120,236.00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907,391.23</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9199">
                <a:tc>
                  <a:txBody>
                    <a:bodyPr/>
                    <a:lstStyle/>
                    <a:p>
                      <a:pPr marL="0" marR="0">
                        <a:lnSpc>
                          <a:spcPct val="107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4</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tabLst>
                          <a:tab pos="716915" algn="l"/>
                        </a:tabLs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Social Development</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346,511.21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149,651.00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63,265.32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559,427.53</a:t>
                      </a:r>
                      <a:endParaRPr lang="en-US" sz="1100" spc="-15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36,238.57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359,923.64</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    163,265.32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559,472.53</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6953">
                <a:tc>
                  <a:txBody>
                    <a:bodyPr/>
                    <a:lstStyle/>
                    <a:p>
                      <a:pPr marL="0" marR="0">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5</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Physical Planning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18,198.00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70,000.00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45,000.00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b="1" spc="-15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0" spc="-15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133,198.00</a:t>
                      </a:r>
                      <a:r>
                        <a:rPr lang="en-US" sz="1100" b="0" spc="-150"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b="0" spc="-15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         20,000.00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43,198.00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70,000.00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0" spc="-150" dirty="0" smtClean="0">
                          <a:effectLst/>
                          <a:latin typeface="Times New Roman" panose="02020603050405020304" pitchFamily="18" charset="0"/>
                          <a:ea typeface="Calibri" panose="020F0502020204030204" pitchFamily="34" charset="0"/>
                          <a:cs typeface="Times New Roman" panose="02020603050405020304" pitchFamily="18" charset="0"/>
                        </a:rPr>
                        <a:t>133,198.00 </a:t>
                      </a:r>
                      <a:endParaRPr lang="en-US" sz="1100" b="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1352">
                <a:tc>
                  <a:txBody>
                    <a:bodyPr/>
                    <a:lstStyle/>
                    <a:p>
                      <a:pPr marL="0" marR="0">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6</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Trade and Industry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20,000.00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512,966.81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532,966.81</a:t>
                      </a:r>
                      <a:r>
                        <a:rPr lang="en-US" sz="1100" spc="-15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         30,000.00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502,966.81</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532,966.81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2778">
                <a:tc>
                  <a:txBody>
                    <a:bodyPr/>
                    <a:lstStyle/>
                    <a:p>
                      <a:pPr marL="0" marR="0">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7</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Finance</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100" spc="-15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9650">
                <a:tc>
                  <a:txBody>
                    <a:bodyPr/>
                    <a:lstStyle/>
                    <a:p>
                      <a:pPr marL="0" marR="0">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8</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Education youth and sports</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 123,849.20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    1,009,852.28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1,133,701.48</a:t>
                      </a:r>
                      <a:endParaRPr lang="en-US" sz="1100" spc="-15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22,000.00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589,259.72</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487,263.00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1,133,701.48</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0049">
                <a:tc>
                  <a:txBody>
                    <a:bodyPr/>
                    <a:lstStyle/>
                    <a:p>
                      <a:pPr marL="0" marR="0">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9</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Disaster Prevention and Management</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53,000.00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59,000.00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112,000.00 </a:t>
                      </a:r>
                      <a:endParaRPr lang="en-US" sz="1100" spc="-15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6,000.00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106,000.00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112,000.00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9911">
                <a:tc>
                  <a:txBody>
                    <a:bodyPr/>
                    <a:lstStyle/>
                    <a:p>
                      <a:pPr marL="0" marR="0">
                        <a:lnSpc>
                          <a:spcPct val="107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100" spc="-150">
                          <a:effectLst/>
                          <a:latin typeface="Times New Roman" panose="02020603050405020304" pitchFamily="18" charset="0"/>
                          <a:ea typeface="Calibri" panose="020F0502020204030204" pitchFamily="34" charset="0"/>
                          <a:cs typeface="Times New Roman" panose="02020603050405020304" pitchFamily="18" charset="0"/>
                        </a:rPr>
                        <a:t>Health</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260,476.88</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28575" algn="r">
                        <a:lnSpc>
                          <a:spcPct val="107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88,706.89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55880" algn="r">
                        <a:lnSpc>
                          <a:spcPct val="107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1, 020,036.00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spc="-15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1,369,219.77</a:t>
                      </a:r>
                      <a:endParaRPr lang="en-US" sz="1100" spc="-15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5,00.0.00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260,476.88</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455,061.89</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648,681.00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spc="-150" dirty="0" smtClean="0">
                          <a:effectLst/>
                          <a:latin typeface="Times New Roman" panose="02020603050405020304" pitchFamily="18" charset="0"/>
                          <a:ea typeface="Calibri" panose="020F0502020204030204" pitchFamily="34" charset="0"/>
                          <a:cs typeface="Times New Roman" panose="02020603050405020304" pitchFamily="18" charset="0"/>
                        </a:rPr>
                        <a:t>1,369,219.77</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1940">
                <a:tc>
                  <a:txBody>
                    <a:bodyPr/>
                    <a:lstStyle/>
                    <a:p>
                      <a:pPr marL="0" marR="0">
                        <a:lnSpc>
                          <a:spcPct val="107000"/>
                        </a:lnSpc>
                        <a:spcBef>
                          <a:spcPts val="0"/>
                        </a:spcBef>
                        <a:spcAft>
                          <a:spcPts val="0"/>
                        </a:spcAft>
                      </a:pPr>
                      <a:r>
                        <a:rPr lang="en-US" sz="1100" spc="-15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GRAND TOTAL</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2,353,873.64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2,817,189.72</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3,980,379.28</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9,151,442.64</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591,960.00 </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2,329,124.64</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4,728,319.00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1,181,803.00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320,236.00</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b="1" spc="-15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b="1" spc="-150" dirty="0" smtClean="0">
                          <a:effectLst/>
                          <a:latin typeface="Times New Roman" panose="02020603050405020304" pitchFamily="18" charset="0"/>
                          <a:ea typeface="Calibri" panose="020F0502020204030204" pitchFamily="34" charset="0"/>
                          <a:cs typeface="Times New Roman" panose="02020603050405020304" pitchFamily="18" charset="0"/>
                        </a:rPr>
                        <a:t>9,151,442.64</a:t>
                      </a:r>
                      <a:endParaRPr lang="en-US" sz="1100" spc="-15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895" marR="368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66709572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1" y="0"/>
            <a:ext cx="8610599" cy="609600"/>
          </a:xfrm>
        </p:spPr>
        <p:txBody>
          <a:bodyPr>
            <a:normAutofit/>
          </a:bodyPr>
          <a:lstStyle/>
          <a:p>
            <a:r>
              <a:rPr lang="en-US" sz="1400" b="1" dirty="0" smtClean="0">
                <a:latin typeface="Times New Roman" panose="02020603050405020304" pitchFamily="18" charset="0"/>
                <a:cs typeface="Times New Roman" panose="02020603050405020304" pitchFamily="18" charset="0"/>
              </a:rPr>
              <a:t>PROJECTS &amp; PROGRAMMES </a:t>
            </a:r>
            <a:r>
              <a:rPr lang="en-US" sz="1400" b="1" dirty="0">
                <a:latin typeface="Times New Roman" panose="02020603050405020304" pitchFamily="18" charset="0"/>
                <a:cs typeface="Times New Roman" panose="02020603050405020304" pitchFamily="18" charset="0"/>
              </a:rPr>
              <a:t>FOR </a:t>
            </a:r>
            <a:r>
              <a:rPr lang="en-US" sz="1400" b="1" dirty="0" smtClean="0">
                <a:latin typeface="Times New Roman" panose="02020603050405020304" pitchFamily="18" charset="0"/>
                <a:cs typeface="Times New Roman" panose="02020603050405020304" pitchFamily="18" charset="0"/>
              </a:rPr>
              <a:t>2021 </a:t>
            </a:r>
            <a:r>
              <a:rPr lang="en-US" sz="1400" b="1" dirty="0">
                <a:latin typeface="Times New Roman" panose="02020603050405020304" pitchFamily="18" charset="0"/>
                <a:cs typeface="Times New Roman" panose="02020603050405020304" pitchFamily="18" charset="0"/>
              </a:rPr>
              <a:t>AND CORRESPONDING COST AND JUSTIFICATION</a:t>
            </a:r>
            <a:endParaRPr lang="en-US" sz="1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1CD3C2-A472-4BA3-88D7-833F7D0C5725}" type="slidenum">
              <a:rPr lang="en-US" smtClean="0"/>
              <a:t>60</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652077289"/>
              </p:ext>
            </p:extLst>
          </p:nvPr>
        </p:nvGraphicFramePr>
        <p:xfrm>
          <a:off x="228599" y="457200"/>
          <a:ext cx="8610599" cy="6220002"/>
        </p:xfrm>
        <a:graphic>
          <a:graphicData uri="http://schemas.openxmlformats.org/drawingml/2006/table">
            <a:tbl>
              <a:tblPr firstRow="1" firstCol="1" bandRow="1"/>
              <a:tblGrid>
                <a:gridCol w="1706950"/>
                <a:gridCol w="834507"/>
                <a:gridCol w="682779"/>
                <a:gridCol w="834507"/>
                <a:gridCol w="682779"/>
                <a:gridCol w="606914"/>
                <a:gridCol w="705820"/>
                <a:gridCol w="894119"/>
                <a:gridCol w="1662224"/>
              </a:tblGrid>
              <a:tr h="291990">
                <a:tc gridSpan="9">
                  <a:txBody>
                    <a:bodyPr/>
                    <a:lstStyle/>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MANAGEMENT AND ADMINISTRATION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24825">
                <a:tc gridSpan="9">
                  <a:txBody>
                    <a:bodyPr/>
                    <a:lstStyle/>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Administration, Planning and Budget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770032">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9436">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rPr>
                        <a:t>Organize quarterly public forum on the implementation of 2021 AAP and Budget</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 quarterly</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40,000.00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40,000.00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Enhance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transparency and accountability in the District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46517">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Construction</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Semi detached 2-Bed Room for Staff Bungalow</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410,362.00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410,362.00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Provide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conducive accommodation for Staff</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2249">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Internal Security Operations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6</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60,000.00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Strengthen</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law and order at the District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3834">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Administrative and technical meetings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35,000.00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45,000.00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80,000.00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Strengthen service delivery capacity at District</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by 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1540">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Procurement of Office supplies and Consumables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16,000.00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50,000.00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66,000.00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Strengthen service delivery capacity at District</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by 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1777">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Plan and budget preparation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Ensure participatory</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Planning and Budgeting at the District level.</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50393443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041336409"/>
              </p:ext>
            </p:extLst>
          </p:nvPr>
        </p:nvGraphicFramePr>
        <p:xfrm>
          <a:off x="228599" y="533398"/>
          <a:ext cx="8686802" cy="5822952"/>
        </p:xfrm>
        <a:graphic>
          <a:graphicData uri="http://schemas.openxmlformats.org/drawingml/2006/table">
            <a:tbl>
              <a:tblPr firstRow="1" firstCol="1" bandRow="1"/>
              <a:tblGrid>
                <a:gridCol w="1735439"/>
                <a:gridCol w="779162"/>
                <a:gridCol w="539776"/>
                <a:gridCol w="833012"/>
                <a:gridCol w="531911"/>
                <a:gridCol w="434675"/>
                <a:gridCol w="434675"/>
                <a:gridCol w="889517"/>
                <a:gridCol w="2508635"/>
              </a:tblGrid>
              <a:tr h="351315">
                <a:tc gridSpan="9">
                  <a:txBody>
                    <a:bodyPr/>
                    <a:lstStyle/>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MANAGEMENT AND ADMINISTRATION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37898">
                <a:tc gridSpan="9">
                  <a:txBody>
                    <a:bodyPr/>
                    <a:lstStyle/>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Administration, Planning and Budget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951589">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5794">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Official National Celebrations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dirty="0" smtClean="0">
                          <a:latin typeface="Times New Roman" panose="02020603050405020304" pitchFamily="18" charset="0"/>
                          <a:cs typeface="Times New Roman" panose="02020603050405020304" pitchFamily="18" charset="0"/>
                        </a:rPr>
                        <a:t>40,000.00</a:t>
                      </a:r>
                      <a:endParaRPr lang="en-US" dirty="0">
                        <a:latin typeface="Times New Roman" panose="02020603050405020304" pitchFamily="18"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r">
                        <a:lnSpc>
                          <a:spcPct val="107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40,000.00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Enhance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National Celebrations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1589">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Monitoring and Evaluation of Programmes and Projects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35,000.00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50,000.00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Ensure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value for money for implemented projects/</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programmes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3692">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Provide support for community initiated projects in the District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205,181.00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50,000.00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255,181.00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Enhance Community patriotism</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5794">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Support for District Substructures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10,310.00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82,072.40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92,382.40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Strengthen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service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delivery of</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the sub-structure</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3692">
                <a:tc>
                  <a:txBody>
                    <a:bodyPr/>
                    <a:lstStyle/>
                    <a:p>
                      <a:pPr marL="0" marR="0">
                        <a:lnSpc>
                          <a:spcPct val="107000"/>
                        </a:lnSpc>
                        <a:spcBef>
                          <a:spcPts val="0"/>
                        </a:spcBef>
                        <a:spcAft>
                          <a:spcPts val="0"/>
                        </a:spcAft>
                      </a:pPr>
                      <a:r>
                        <a:rPr lang="en-US" sz="1400" i="0" dirty="0">
                          <a:effectLst/>
                          <a:latin typeface="Times New Roman" panose="02020603050405020304" pitchFamily="18" charset="0"/>
                          <a:ea typeface="Calibri" panose="020F0502020204030204" pitchFamily="34" charset="0"/>
                          <a:cs typeface="Times New Roman" panose="02020603050405020304" pitchFamily="18" charset="0"/>
                        </a:rPr>
                        <a:t>Legislative enactment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and oversight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Calibri" panose="020F0502020204030204" pitchFamily="34" charset="0"/>
                          <a:ea typeface="Calibri" panose="020F0502020204030204" pitchFamily="34" charset="0"/>
                          <a:cs typeface="Times New Roman" panose="02020603050405020304" pitchFamily="18" charset="0"/>
                        </a:rPr>
                        <a:t>16,000.00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46,000.00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Strengthen the Local Governances structure at the District level.</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1589">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Town hall meetings and Policy Affairs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70,000.00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70,000.00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on Local Governance/Participation and community patriotism</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19050"/>
            <a:ext cx="8458199" cy="563562"/>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61</a:t>
            </a:fld>
            <a:endParaRPr lang="en-US"/>
          </a:p>
        </p:txBody>
      </p:sp>
    </p:spTree>
    <p:extLst>
      <p:ext uri="{BB962C8B-B14F-4D97-AF65-F5344CB8AC3E}">
        <p14:creationId xmlns:p14="http://schemas.microsoft.com/office/powerpoint/2010/main" val="309175557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240760333"/>
              </p:ext>
            </p:extLst>
          </p:nvPr>
        </p:nvGraphicFramePr>
        <p:xfrm>
          <a:off x="304799" y="467258"/>
          <a:ext cx="8610600" cy="5975926"/>
        </p:xfrm>
        <a:graphic>
          <a:graphicData uri="http://schemas.openxmlformats.org/drawingml/2006/table">
            <a:tbl>
              <a:tblPr firstRow="1" firstCol="1" bandRow="1"/>
              <a:tblGrid>
                <a:gridCol w="1828800"/>
                <a:gridCol w="685801"/>
                <a:gridCol w="609600"/>
                <a:gridCol w="762000"/>
                <a:gridCol w="685800"/>
                <a:gridCol w="533400"/>
                <a:gridCol w="533400"/>
                <a:gridCol w="809419"/>
                <a:gridCol w="2162380"/>
              </a:tblGrid>
              <a:tr h="256628">
                <a:tc gridSpan="9">
                  <a:txBody>
                    <a:bodyPr/>
                    <a:lstStyle/>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MANAGEMENT AND ADMINISTRATION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24215">
                <a:tc gridSpan="9">
                  <a:txBody>
                    <a:bodyPr/>
                    <a:lstStyle/>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Administration, Planning and Budget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72643">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96857">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Manpower And Skills Development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28,000.00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6,437.00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40,000.00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45,859.00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120,296.000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Ensure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effective work place performance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96857">
                <a:tc>
                  <a:txBody>
                    <a:bodyPr/>
                    <a:lstStyle/>
                    <a:p>
                      <a:pPr marL="0" marR="0">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Development and Management of database</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6,437.00</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25,000.00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31,437.00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Provide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accurate and realistic data for plans and budget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2643">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Revenue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Improvement Action Plan (RIAP)</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 Implementation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22,000.00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22,000.00</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Increase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Local Level Revenue</a:t>
                      </a:r>
                      <a:endParaRPr lang="en-US"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2643">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Medium Term Target for 2022-2025</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70,000.00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70,000.00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Improve Local Governance, Service delivery and community patriotism</a:t>
                      </a: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9627">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Provide Logistics and Financial Support to the </a:t>
                      </a:r>
                      <a:endPar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Departments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Enhance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work place service delivery</a:t>
                      </a:r>
                      <a:endParaRPr lang="en-US"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2643">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Repairs</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and Maintenance of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offices &amp; Residential Buildings and</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General</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err="1" smtClean="0">
                          <a:effectLst/>
                          <a:latin typeface="Times New Roman" panose="02020603050405020304" pitchFamily="18" charset="0"/>
                          <a:ea typeface="Calibri" panose="020F0502020204030204" pitchFamily="34" charset="0"/>
                          <a:cs typeface="Times New Roman" panose="02020603050405020304" pitchFamily="18" charset="0"/>
                        </a:rPr>
                        <a:t>Equipments</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17,000.00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17,000.00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Ensure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effectiveness in service delivery</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686800" cy="487362"/>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62</a:t>
            </a:fld>
            <a:endParaRPr lang="en-US"/>
          </a:p>
        </p:txBody>
      </p:sp>
    </p:spTree>
    <p:extLst>
      <p:ext uri="{BB962C8B-B14F-4D97-AF65-F5344CB8AC3E}">
        <p14:creationId xmlns:p14="http://schemas.microsoft.com/office/powerpoint/2010/main" val="268910510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944943198"/>
              </p:ext>
            </p:extLst>
          </p:nvPr>
        </p:nvGraphicFramePr>
        <p:xfrm>
          <a:off x="228600" y="426719"/>
          <a:ext cx="8762999" cy="5974081"/>
        </p:xfrm>
        <a:graphic>
          <a:graphicData uri="http://schemas.openxmlformats.org/drawingml/2006/table">
            <a:tbl>
              <a:tblPr firstRow="1" firstCol="1" bandRow="1"/>
              <a:tblGrid>
                <a:gridCol w="1904998"/>
                <a:gridCol w="762001"/>
                <a:gridCol w="685802"/>
                <a:gridCol w="761999"/>
                <a:gridCol w="609600"/>
                <a:gridCol w="603827"/>
                <a:gridCol w="615373"/>
                <a:gridCol w="941612"/>
                <a:gridCol w="1877787"/>
              </a:tblGrid>
              <a:tr h="228601">
                <a:tc gridSpan="9">
                  <a:txBody>
                    <a:bodyPr/>
                    <a:lstStyle/>
                    <a:p>
                      <a:pPr marL="0" marR="0" algn="ctr">
                        <a:lnSpc>
                          <a:spcPct val="100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MANAGEMENT AND ADMINISTRATION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28600">
                <a:tc gridSpan="9">
                  <a:txBody>
                    <a:bodyPr/>
                    <a:lstStyle/>
                    <a:p>
                      <a:pPr marL="0" marR="0" algn="ctr">
                        <a:lnSpc>
                          <a:spcPct val="100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Administration, Planning and Budget</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49199">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0552">
                <a:tc>
                  <a:txBody>
                    <a:bodyPr/>
                    <a:lstStyle/>
                    <a:p>
                      <a:pPr marL="0" marR="0">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Travel and Transport Expenses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195.000.00</a:t>
                      </a: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195,000.00</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Strengthen </a:t>
                      </a: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service delivery capacity of the Assembly</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6272">
                <a:tc>
                  <a:txBody>
                    <a:bodyPr/>
                    <a:lstStyle/>
                    <a:p>
                      <a:pPr marL="0" marR="0">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Support for NABCO and National Service </a:t>
                      </a:r>
                      <a:r>
                        <a:rPr lang="en-US" sz="1400" spc="0" dirty="0" err="1">
                          <a:effectLst/>
                          <a:latin typeface="Times New Roman" panose="02020603050405020304" pitchFamily="18" charset="0"/>
                          <a:ea typeface="Calibri" panose="020F0502020204030204" pitchFamily="34" charset="0"/>
                          <a:cs typeface="Times New Roman" panose="02020603050405020304" pitchFamily="18" charset="0"/>
                        </a:rPr>
                        <a:t>Personnels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trengthen service delivery capacity of the Assembly</a:t>
                      </a:r>
                      <a:endParaRPr lang="en-US" sz="1400" spc="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8200">
                <a:tc>
                  <a:txBody>
                    <a:bodyPr/>
                    <a:lstStyle/>
                    <a:p>
                      <a:pPr marL="0" marR="0">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Procure</a:t>
                      </a:r>
                      <a:r>
                        <a:rPr lang="en-US" sz="1400"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Equipment, Plants, Furniture and Fittings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120,000.00</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120,000.00</a:t>
                      </a:r>
                      <a:endParaRPr lang="en-US" sz="1400"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Improve the efficiency in the revenue collection machinery of the Assembly</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3707">
                <a:tc>
                  <a:txBody>
                    <a:bodyPr/>
                    <a:lstStyle/>
                    <a:p>
                      <a:pPr marL="0" marR="0">
                        <a:lnSpc>
                          <a:spcPct val="100000"/>
                        </a:lnSpc>
                        <a:spcBef>
                          <a:spcPts val="0"/>
                        </a:spcBef>
                        <a:spcAft>
                          <a:spcPts val="0"/>
                        </a:spcAft>
                      </a:pPr>
                      <a:r>
                        <a:rPr lang="en-US" sz="1400" spc="0" dirty="0" smtClean="0">
                          <a:effectLst/>
                          <a:latin typeface="Times New Roman" pitchFamily="18" charset="0"/>
                          <a:ea typeface="Calibri" panose="020F0502020204030204" pitchFamily="34" charset="0"/>
                          <a:cs typeface="Times New Roman" pitchFamily="18" charset="0"/>
                        </a:rPr>
                        <a:t>Furnishing of DCE’s Bungalow</a:t>
                      </a:r>
                      <a:endParaRPr lang="en-US" sz="1400" spc="0" dirty="0">
                        <a:effectLst/>
                        <a:latin typeface="Times New Roman" pitchFamily="18" charset="0"/>
                        <a:ea typeface="Calibri" panose="020F0502020204030204" pitchFamily="34" charset="0"/>
                        <a:cs typeface="Times New Roman"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spc="0" dirty="0">
                        <a:effectLst/>
                        <a:latin typeface="Times New Roman" pitchFamily="18" charset="0"/>
                        <a:ea typeface="Calibri" panose="020F0502020204030204" pitchFamily="34" charset="0"/>
                        <a:cs typeface="Times New Roman"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spc="0" dirty="0">
                        <a:effectLst/>
                        <a:latin typeface="Times New Roman" pitchFamily="18" charset="0"/>
                        <a:ea typeface="Calibri" panose="020F0502020204030204" pitchFamily="34" charset="0"/>
                        <a:cs typeface="Times New Roman"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effectLst/>
                          <a:latin typeface="Times New Roman" pitchFamily="18" charset="0"/>
                          <a:ea typeface="Calibri" panose="020F0502020204030204" pitchFamily="34" charset="0"/>
                          <a:cs typeface="Times New Roman" pitchFamily="18" charset="0"/>
                        </a:rPr>
                        <a:t>100,000.00</a:t>
                      </a:r>
                      <a:endParaRPr lang="en-US" sz="1400" spc="0" dirty="0">
                        <a:effectLst/>
                        <a:latin typeface="Times New Roman" pitchFamily="18" charset="0"/>
                        <a:ea typeface="Calibri" panose="020F0502020204030204" pitchFamily="34" charset="0"/>
                        <a:cs typeface="Times New Roman"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spc="0" dirty="0">
                        <a:effectLst/>
                        <a:latin typeface="Times New Roman" pitchFamily="18" charset="0"/>
                        <a:ea typeface="Calibri" panose="020F0502020204030204" pitchFamily="34" charset="0"/>
                        <a:cs typeface="Times New Roman"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spc="0" dirty="0">
                        <a:effectLst/>
                        <a:latin typeface="Times New Roman" pitchFamily="18" charset="0"/>
                        <a:ea typeface="Calibri" panose="020F0502020204030204" pitchFamily="34" charset="0"/>
                        <a:cs typeface="Times New Roman"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spc="0" dirty="0">
                        <a:effectLst/>
                        <a:latin typeface="Times New Roman" pitchFamily="18" charset="0"/>
                        <a:ea typeface="Calibri" panose="020F0502020204030204" pitchFamily="34" charset="0"/>
                        <a:cs typeface="Times New Roman"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solidFill>
                            <a:schemeClr val="tx1"/>
                          </a:solidFill>
                          <a:effectLst/>
                          <a:latin typeface="Times New Roman" pitchFamily="18" charset="0"/>
                          <a:ea typeface="Calibri" panose="020F0502020204030204" pitchFamily="34" charset="0"/>
                          <a:cs typeface="Times New Roman" pitchFamily="18" charset="0"/>
                        </a:rPr>
                        <a:t>100,000.00</a:t>
                      </a:r>
                      <a:endParaRPr lang="en-US" sz="1400" spc="0" dirty="0">
                        <a:solidFill>
                          <a:schemeClr val="tx1"/>
                        </a:solidFill>
                        <a:effectLst/>
                        <a:latin typeface="Times New Roman" pitchFamily="18" charset="0"/>
                        <a:ea typeface="Calibri" panose="020F0502020204030204" pitchFamily="34" charset="0"/>
                        <a:cs typeface="Times New Roman"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spc="0" dirty="0" smtClean="0">
                          <a:effectLst/>
                          <a:latin typeface="Times New Roman" pitchFamily="18" charset="0"/>
                          <a:ea typeface="Calibri" panose="020F0502020204030204" pitchFamily="34" charset="0"/>
                          <a:cs typeface="Times New Roman" pitchFamily="18" charset="0"/>
                        </a:rPr>
                        <a:t>Decent accommodation for Staff to improve service delivery</a:t>
                      </a:r>
                      <a:endParaRPr lang="en-US" sz="1400" spc="0" dirty="0">
                        <a:effectLst/>
                        <a:latin typeface="Times New Roman" pitchFamily="18" charset="0"/>
                        <a:ea typeface="Calibri" panose="020F0502020204030204" pitchFamily="34" charset="0"/>
                        <a:cs typeface="Times New Roman"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280">
                <a:tc>
                  <a:txBody>
                    <a:bodyPr/>
                    <a:lstStyle/>
                    <a:p>
                      <a:pPr marL="0" marR="0">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GIFMIS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5,000.00</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5,000.00</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Facilitate Office Work</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marL="0" marR="0">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Audit </a:t>
                      </a: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Committee &amp; Work Plan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35,000.00</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35,000.00</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Facilitate accountability</a:t>
                      </a:r>
                      <a:r>
                        <a:rPr lang="en-US" sz="1400"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and service delivery</a:t>
                      </a:r>
                      <a:endParaRPr lang="en-US" sz="1400" spc="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0080">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Times New Roman" panose="02020603050405020304" pitchFamily="18" charset="0"/>
                        </a:rPr>
                        <a:t>Support Property Valuation and Data Collection Exercises</a:t>
                      </a: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0" spc="0" dirty="0" smtClean="0">
                          <a:effectLst/>
                          <a:latin typeface="Times New Roman" panose="02020603050405020304" pitchFamily="18" charset="0"/>
                          <a:ea typeface="Calibri" panose="020F0502020204030204" pitchFamily="34" charset="0"/>
                          <a:cs typeface="Times New Roman" panose="02020603050405020304" pitchFamily="18" charset="0"/>
                        </a:rPr>
                        <a:t>160,000.00</a:t>
                      </a: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0" spc="0" dirty="0" smtClean="0">
                          <a:effectLst/>
                          <a:latin typeface="Times New Roman" panose="02020603050405020304" pitchFamily="18" charset="0"/>
                          <a:ea typeface="Calibri" panose="020F0502020204030204" pitchFamily="34" charset="0"/>
                          <a:cs typeface="Times New Roman" panose="02020603050405020304" pitchFamily="18" charset="0"/>
                        </a:rPr>
                        <a:t>160,000.00</a:t>
                      </a: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pPr>
                      <a:r>
                        <a:rPr lang="en-US" sz="1400" b="0" spc="0" dirty="0" smtClean="0">
                          <a:effectLst/>
                          <a:latin typeface="Times New Roman" panose="02020603050405020304" pitchFamily="18" charset="0"/>
                          <a:ea typeface="Calibri" panose="020F0502020204030204" pitchFamily="34" charset="0"/>
                          <a:cs typeface="+mn-cs"/>
                        </a:rPr>
                        <a:t>Improve</a:t>
                      </a:r>
                      <a:r>
                        <a:rPr lang="en-US" sz="1400" b="0" spc="0" baseline="0" dirty="0" smtClean="0">
                          <a:effectLst/>
                          <a:latin typeface="Times New Roman" panose="02020603050405020304" pitchFamily="18" charset="0"/>
                          <a:ea typeface="Calibri" panose="020F0502020204030204" pitchFamily="34" charset="0"/>
                          <a:cs typeface="+mn-cs"/>
                        </a:rPr>
                        <a:t> on Local Level Revenue</a:t>
                      </a: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9600">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Times New Roman" panose="02020603050405020304" pitchFamily="18" charset="0"/>
                        </a:rPr>
                        <a:t>Support</a:t>
                      </a:r>
                      <a:r>
                        <a:rPr lang="en-US" sz="1400" baseline="0" dirty="0" smtClean="0">
                          <a:effectLst/>
                          <a:latin typeface="Times New Roman" panose="02020603050405020304" pitchFamily="18" charset="0"/>
                          <a:ea typeface="Times New Roman" panose="02020603050405020304" pitchFamily="18" charset="0"/>
                        </a:rPr>
                        <a:t> for Locals in the District with constructional materials</a:t>
                      </a: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0" spc="0" dirty="0" smtClean="0">
                          <a:effectLst/>
                          <a:latin typeface="Times New Roman" panose="02020603050405020304" pitchFamily="18" charset="0"/>
                          <a:ea typeface="Calibri" panose="020F0502020204030204" pitchFamily="34" charset="0"/>
                          <a:cs typeface="Times New Roman" panose="02020603050405020304" pitchFamily="18" charset="0"/>
                        </a:rPr>
                        <a:t>50,000.00</a:t>
                      </a:r>
                      <a:endParaRPr lang="en-US" sz="1400" b="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0" spc="0" dirty="0" smtClean="0">
                          <a:effectLst/>
                          <a:latin typeface="Times New Roman" panose="02020603050405020304" pitchFamily="18" charset="0"/>
                          <a:ea typeface="Calibri" panose="020F0502020204030204" pitchFamily="34" charset="0"/>
                          <a:cs typeface="Times New Roman" panose="02020603050405020304" pitchFamily="18" charset="0"/>
                        </a:rPr>
                        <a:t>50,000.00</a:t>
                      </a:r>
                      <a:endParaRPr lang="en-US" sz="1400" b="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pPr>
                      <a:r>
                        <a:rPr lang="en-US" sz="1400" b="0" spc="0" dirty="0" smtClean="0">
                          <a:effectLst/>
                          <a:latin typeface="Times New Roman" pitchFamily="18" charset="0"/>
                          <a:ea typeface="Calibri" panose="020F0502020204030204" pitchFamily="34" charset="0"/>
                          <a:cs typeface="Times New Roman" pitchFamily="18" charset="0"/>
                        </a:rPr>
                        <a:t>Improve Sub-structures in the District</a:t>
                      </a:r>
                      <a:endParaRPr lang="en-US" sz="1400" b="0" spc="0" dirty="0">
                        <a:effectLst/>
                        <a:latin typeface="Times New Roman" pitchFamily="18" charset="0"/>
                        <a:ea typeface="Calibri" panose="020F0502020204030204" pitchFamily="34" charset="0"/>
                        <a:cs typeface="Times New Roman"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7630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63</a:t>
            </a:fld>
            <a:endParaRPr lang="en-US"/>
          </a:p>
        </p:txBody>
      </p:sp>
    </p:spTree>
    <p:extLst>
      <p:ext uri="{BB962C8B-B14F-4D97-AF65-F5344CB8AC3E}">
        <p14:creationId xmlns:p14="http://schemas.microsoft.com/office/powerpoint/2010/main" val="41580689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809667190"/>
              </p:ext>
            </p:extLst>
          </p:nvPr>
        </p:nvGraphicFramePr>
        <p:xfrm>
          <a:off x="228600" y="457199"/>
          <a:ext cx="8762999" cy="5987113"/>
        </p:xfrm>
        <a:graphic>
          <a:graphicData uri="http://schemas.openxmlformats.org/drawingml/2006/table">
            <a:tbl>
              <a:tblPr firstRow="1" firstCol="1" bandRow="1"/>
              <a:tblGrid>
                <a:gridCol w="1904998"/>
                <a:gridCol w="762001"/>
                <a:gridCol w="685802"/>
                <a:gridCol w="761999"/>
                <a:gridCol w="609600"/>
                <a:gridCol w="603827"/>
                <a:gridCol w="615373"/>
                <a:gridCol w="941612"/>
                <a:gridCol w="1877787"/>
              </a:tblGrid>
              <a:tr h="257825">
                <a:tc gridSpan="9">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MANAGEMENT AND ADMINISTRATION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33276">
                <a:tc gridSpan="9">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Administration, Planning and Budget</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721431">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0069">
                <a:tc>
                  <a:txBody>
                    <a:bodyPr/>
                    <a:lstStyle/>
                    <a:p>
                      <a:pPr marL="0" marR="0">
                        <a:lnSpc>
                          <a:spcPct val="115000"/>
                        </a:lnSpc>
                        <a:spcBef>
                          <a:spcPts val="0"/>
                        </a:spcBef>
                        <a:spcAft>
                          <a:spcPts val="0"/>
                        </a:spcAft>
                      </a:pPr>
                      <a:r>
                        <a:rPr lang="en-US" sz="1400" dirty="0" smtClean="0">
                          <a:effectLst/>
                          <a:latin typeface="Times New Roman" panose="02020603050405020304" pitchFamily="18" charset="0"/>
                          <a:ea typeface="Times New Roman" panose="02020603050405020304" pitchFamily="18" charset="0"/>
                        </a:rPr>
                        <a:t>Procurements of Petty Tools and Implements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spc="0" dirty="0" smtClean="0">
                          <a:effectLst/>
                          <a:latin typeface="Times New Roman" panose="02020603050405020304" pitchFamily="18" charset="0"/>
                          <a:ea typeface="Calibri" panose="020F0502020204030204" pitchFamily="34" charset="0"/>
                          <a:cs typeface="Times New Roman" panose="02020603050405020304" pitchFamily="18" charset="0"/>
                        </a:rPr>
                        <a:t>100,000.00</a:t>
                      </a:r>
                      <a:endParaRPr lang="en-US" sz="1400" b="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spc="0" dirty="0" smtClean="0">
                          <a:effectLst/>
                          <a:latin typeface="Times New Roman" panose="02020603050405020304" pitchFamily="18" charset="0"/>
                          <a:ea typeface="Calibri" panose="020F0502020204030204" pitchFamily="34" charset="0"/>
                          <a:cs typeface="Times New Roman" panose="02020603050405020304" pitchFamily="18" charset="0"/>
                        </a:rPr>
                        <a:t>100,000.00</a:t>
                      </a:r>
                      <a:endParaRPr lang="en-US" sz="1400" b="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400" dirty="0" smtClean="0">
                          <a:effectLst/>
                          <a:latin typeface="Times New Roman" panose="02020603050405020304" pitchFamily="18" charset="0"/>
                          <a:ea typeface="Times New Roman" panose="02020603050405020304" pitchFamily="18" charset="0"/>
                        </a:rPr>
                        <a:t>Improve on</a:t>
                      </a:r>
                      <a:r>
                        <a:rPr lang="en-US" sz="1400" baseline="0" dirty="0" smtClean="0">
                          <a:effectLst/>
                          <a:latin typeface="Times New Roman" panose="02020603050405020304" pitchFamily="18" charset="0"/>
                          <a:ea typeface="Times New Roman" panose="02020603050405020304" pitchFamily="18" charset="0"/>
                        </a:rPr>
                        <a:t> effectiveness of service delivery</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0069">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Compensation of Employees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110,732.00</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687,132.57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797,864.57</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Remuneration of service rendered</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2045">
                <a:tc>
                  <a:txBody>
                    <a:bodyPr/>
                    <a:lstStyle/>
                    <a:p>
                      <a:pPr marL="0" marR="0">
                        <a:lnSpc>
                          <a:spcPct val="115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448,042.00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700,006.57</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1,849,615.40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45,859.00</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400,000.00</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3,443,522.97</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endParaRPr lang="en-US" sz="1400" b="1" spc="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6155">
                <a:tc gridSpan="9">
                  <a:txBody>
                    <a:bodyPr/>
                    <a:lstStyle/>
                    <a:p>
                      <a:pPr marL="0" marR="0">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spc="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200">
                <a:tc gridSpan="9">
                  <a:txBody>
                    <a:bodyPr/>
                    <a:lstStyle/>
                    <a:p>
                      <a:pPr marL="0" marR="0">
                        <a:lnSpc>
                          <a:spcPct val="115000"/>
                        </a:lnSpc>
                        <a:spcBef>
                          <a:spcPts val="0"/>
                        </a:spcBef>
                        <a:spcAft>
                          <a:spcPts val="0"/>
                        </a:spcAft>
                      </a:pPr>
                      <a:endPar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FINANCE</a:t>
                      </a:r>
                      <a:r>
                        <a:rPr lang="en-US" sz="14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AND REVENUE MOBILIZATION</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15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15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15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b="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b="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2025">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Carry out data collection exercise and update of District Revenue database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dirty="0" smtClean="0">
                          <a:effectLst/>
                          <a:latin typeface="Times New Roman" panose="02020603050405020304" pitchFamily="18" charset="0"/>
                          <a:ea typeface="Times New Roman" panose="02020603050405020304" pitchFamily="18" charset="0"/>
                          <a:cs typeface="Times New Roman" panose="02020603050405020304" pitchFamily="18" charset="0"/>
                        </a:rPr>
                        <a:t>34,545.00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spc="0" dirty="0" smtClean="0">
                          <a:effectLst/>
                          <a:latin typeface="Times New Roman" panose="02020603050405020304" pitchFamily="18" charset="0"/>
                          <a:ea typeface="Calibri" panose="020F0502020204030204" pitchFamily="34" charset="0"/>
                          <a:cs typeface="Times New Roman" panose="02020603050405020304" pitchFamily="18" charset="0"/>
                        </a:rPr>
                        <a:t>34,545.00</a:t>
                      </a:r>
                      <a:endParaRPr lang="en-US" sz="1400" b="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Facilitate Office Work</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4776">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Maintenance of official vehicles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60,000.00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60,000.</a:t>
                      </a:r>
                    </a:p>
                    <a:p>
                      <a:pPr marL="0" marR="0" algn="r">
                        <a:lnSpc>
                          <a:spcPct val="107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400" spc="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 Facilitate Office Work</a:t>
                      </a: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2025">
                <a:tc>
                  <a:txBody>
                    <a:bodyPr/>
                    <a:lstStyle/>
                    <a:p>
                      <a:pPr marL="0" marR="0">
                        <a:lnSpc>
                          <a:spcPct val="115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endPar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r">
                        <a:lnSpc>
                          <a:spcPct val="115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endPar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r">
                        <a:lnSpc>
                          <a:spcPct val="115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94,545.00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94,545.00</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endParaRPr lang="en-US" sz="1400" spc="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7630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64</a:t>
            </a:fld>
            <a:endParaRPr lang="en-US"/>
          </a:p>
        </p:txBody>
      </p:sp>
    </p:spTree>
    <p:extLst>
      <p:ext uri="{BB962C8B-B14F-4D97-AF65-F5344CB8AC3E}">
        <p14:creationId xmlns:p14="http://schemas.microsoft.com/office/powerpoint/2010/main" val="320237589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917633179"/>
              </p:ext>
            </p:extLst>
          </p:nvPr>
        </p:nvGraphicFramePr>
        <p:xfrm>
          <a:off x="228600" y="457201"/>
          <a:ext cx="8762999" cy="6019800"/>
        </p:xfrm>
        <a:graphic>
          <a:graphicData uri="http://schemas.openxmlformats.org/drawingml/2006/table">
            <a:tbl>
              <a:tblPr firstRow="1" firstCol="1" bandRow="1"/>
              <a:tblGrid>
                <a:gridCol w="1904998"/>
                <a:gridCol w="762001"/>
                <a:gridCol w="762001"/>
                <a:gridCol w="762000"/>
                <a:gridCol w="609600"/>
                <a:gridCol w="609600"/>
                <a:gridCol w="533400"/>
                <a:gridCol w="941612"/>
                <a:gridCol w="1877787"/>
              </a:tblGrid>
              <a:tr h="324867">
                <a:tc gridSpan="9">
                  <a:txBody>
                    <a:bodyPr/>
                    <a:lstStyle/>
                    <a:p>
                      <a:pPr marL="0" marR="0" algn="ctr">
                        <a:lnSpc>
                          <a:spcPct val="150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INFRASTRUCTURE DELIVERY AND MANAGEMENT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24867">
                <a:tc gridSpan="9">
                  <a:txBody>
                    <a:bodyPr/>
                    <a:lstStyle/>
                    <a:p>
                      <a:pPr marL="0" marR="0" algn="ctr">
                        <a:lnSpc>
                          <a:spcPct val="150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Physical and Spatial Development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27089">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67834">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Preparation</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planning schemes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Enhance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monitoring of Human Settlement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2888">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Street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Naming and Property Addressing Exercise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60,000.00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60,000.00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Enhance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revenue collection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28190">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Internal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Management of the Organization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25,674.00</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27,674.00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Strengthen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service delivery capacity of the Assembly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3492">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Compensation of Employees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18,198.00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18,198.00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Remuneration</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service rendered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0573">
                <a:tc>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43,872.00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80,000.00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125,872.00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sz="1400" dirty="0">
                        <a:effectLst/>
                        <a:latin typeface="Calibri" panose="020F0502020204030204" pitchFamily="34" charset="0"/>
                        <a:cs typeface="Times New Roman" panose="02020603050405020304" pitchFamily="18" charset="0"/>
                      </a:endParaRPr>
                    </a:p>
                  </a:txBody>
                  <a:tcPr marL="48499" marR="484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763000" cy="457200"/>
          </a:xfrm>
        </p:spPr>
        <p:txBody>
          <a:bodyPr>
            <a:normAutofit fontScale="90000"/>
          </a:bodyPr>
          <a:lstStyle/>
          <a:p>
            <a:r>
              <a:rPr lang="en-US" sz="16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700" dirty="0"/>
          </a:p>
        </p:txBody>
      </p:sp>
      <p:sp>
        <p:nvSpPr>
          <p:cNvPr id="2" name="Slide Number Placeholder 1"/>
          <p:cNvSpPr>
            <a:spLocks noGrp="1"/>
          </p:cNvSpPr>
          <p:nvPr>
            <p:ph type="sldNum" sz="quarter" idx="12"/>
          </p:nvPr>
        </p:nvSpPr>
        <p:spPr/>
        <p:txBody>
          <a:bodyPr/>
          <a:lstStyle/>
          <a:p>
            <a:fld id="{571CD3C2-A472-4BA3-88D7-833F7D0C5725}" type="slidenum">
              <a:rPr lang="en-US" smtClean="0"/>
              <a:t>65</a:t>
            </a:fld>
            <a:endParaRPr lang="en-US"/>
          </a:p>
        </p:txBody>
      </p:sp>
    </p:spTree>
    <p:extLst>
      <p:ext uri="{BB962C8B-B14F-4D97-AF65-F5344CB8AC3E}">
        <p14:creationId xmlns:p14="http://schemas.microsoft.com/office/powerpoint/2010/main" val="145119776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815992753"/>
              </p:ext>
            </p:extLst>
          </p:nvPr>
        </p:nvGraphicFramePr>
        <p:xfrm>
          <a:off x="228600" y="457200"/>
          <a:ext cx="8762999" cy="5899152"/>
        </p:xfrm>
        <a:graphic>
          <a:graphicData uri="http://schemas.openxmlformats.org/drawingml/2006/table">
            <a:tbl>
              <a:tblPr firstRow="1" firstCol="1" bandRow="1"/>
              <a:tblGrid>
                <a:gridCol w="1904998"/>
                <a:gridCol w="762001"/>
                <a:gridCol w="685802"/>
                <a:gridCol w="761999"/>
                <a:gridCol w="609600"/>
                <a:gridCol w="603827"/>
                <a:gridCol w="615373"/>
                <a:gridCol w="941612"/>
                <a:gridCol w="1877787"/>
              </a:tblGrid>
              <a:tr h="256741">
                <a:tc gridSpan="9">
                  <a:txBody>
                    <a:bodyPr/>
                    <a:lstStyle/>
                    <a:p>
                      <a:pPr marL="0" marR="0" algn="ctr">
                        <a:lnSpc>
                          <a:spcPct val="115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INFRASTRUCTURE DEVELOPMENT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49674">
                <a:tc gridSpan="9">
                  <a:txBody>
                    <a:bodyPr/>
                    <a:lstStyle/>
                    <a:p>
                      <a:pPr marL="0" marR="0" algn="ctr">
                        <a:lnSpc>
                          <a:spcPct val="115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WORKS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29116">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19254">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Drill and Construct Boreholes</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in the District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250,000.00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r" defTabSz="685800" rtl="0" eaLnBrk="1" fontAlgn="auto" latinLnBrk="0" hangingPunct="1">
                        <a:lnSpc>
                          <a:spcPct val="107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250,000.00</a:t>
                      </a:r>
                    </a:p>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Improved access to safe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drinking water</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1465">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Maintenance, Rehabilitation, Refurbishment and Upgrading of Existing Assets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Strengthen service delivery capacity of the Assembly by December 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1465">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Maintenance, Rehabilitation, Refurbishment and Upgrading of Existing Assets (Feeder Roads)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Strengthen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service delivery capacity of the Assembly by December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29172">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Maintenance of broken down boreholes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127,918.00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127,918.00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Improved</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access to safe drinking water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2265">
                <a:tc>
                  <a:txBody>
                    <a:bodyPr/>
                    <a:lstStyle/>
                    <a:p>
                      <a:pPr marL="0" marR="0">
                        <a:lnSpc>
                          <a:spcPct val="107000"/>
                        </a:lnSpc>
                        <a:spcBef>
                          <a:spcPts val="0"/>
                        </a:spcBef>
                        <a:spcAft>
                          <a:spcPts val="0"/>
                        </a:spcAft>
                      </a:pPr>
                      <a:r>
                        <a:rPr lang="en-US" sz="1400" dirty="0" err="1" smtClean="0">
                          <a:effectLst/>
                          <a:latin typeface="Times New Roman" panose="02020603050405020304" pitchFamily="18" charset="0"/>
                          <a:ea typeface="Calibri" panose="020F0502020204030204" pitchFamily="34" charset="0"/>
                          <a:cs typeface="Times New Roman" panose="02020603050405020304" pitchFamily="18" charset="0"/>
                        </a:rPr>
                        <a:t>Constrution</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10-seater KVIP at </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Kuano</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230,000.00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230,000.00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Prevention</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open defecation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7630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66</a:t>
            </a:fld>
            <a:endParaRPr lang="en-US"/>
          </a:p>
        </p:txBody>
      </p:sp>
    </p:spTree>
    <p:extLst>
      <p:ext uri="{BB962C8B-B14F-4D97-AF65-F5344CB8AC3E}">
        <p14:creationId xmlns:p14="http://schemas.microsoft.com/office/powerpoint/2010/main" val="163971978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360640230"/>
              </p:ext>
            </p:extLst>
          </p:nvPr>
        </p:nvGraphicFramePr>
        <p:xfrm>
          <a:off x="152401" y="380998"/>
          <a:ext cx="8610599" cy="5958487"/>
        </p:xfrm>
        <a:graphic>
          <a:graphicData uri="http://schemas.openxmlformats.org/drawingml/2006/table">
            <a:tbl>
              <a:tblPr firstRow="1" firstCol="1" bandRow="1"/>
              <a:tblGrid>
                <a:gridCol w="1523999"/>
                <a:gridCol w="762000"/>
                <a:gridCol w="838200"/>
                <a:gridCol w="838200"/>
                <a:gridCol w="838200"/>
                <a:gridCol w="533400"/>
                <a:gridCol w="685800"/>
                <a:gridCol w="914400"/>
                <a:gridCol w="1676400"/>
              </a:tblGrid>
              <a:tr h="286832">
                <a:tc gridSpan="9">
                  <a:txBody>
                    <a:bodyPr/>
                    <a:lstStyle/>
                    <a:p>
                      <a:pPr marL="0" marR="0" algn="ctr">
                        <a:lnSpc>
                          <a:spcPct val="115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INFRASTRUCTURE DEVELOPMENT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86832">
                <a:tc gridSpan="9">
                  <a:txBody>
                    <a:bodyPr/>
                    <a:lstStyle/>
                    <a:p>
                      <a:pPr marL="0" marR="0" algn="ctr">
                        <a:lnSpc>
                          <a:spcPct val="115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WORKS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125690">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7648">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Internal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Management of the Organization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3</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18,016.00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21,016.00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Strengthen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service delivery capacity of the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Assembly by December 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6358">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Completion</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DCE Bungalow at </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Coaltar</a:t>
                      </a:r>
                      <a:endPar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127,487.48</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127,487.48</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Provide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conducive accommodation for Staff</a:t>
                      </a:r>
                      <a:endParaRPr lang="en-US"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9600">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Construction of Markets Sheds at Dokrochiwa</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19,961.78</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19,961.78</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Expand Business activities and income</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200">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Construction</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ICT Centre at </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Nfranta</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dirty="0"/>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38,841.11</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r" defTabSz="685800" rtl="0" eaLnBrk="1" fontAlgn="auto" latinLnBrk="0" hangingPunct="1">
                        <a:lnSpc>
                          <a:spcPct val="107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38,841.11</a:t>
                      </a:r>
                    </a:p>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Ensure</a:t>
                      </a:r>
                      <a:r>
                        <a:rPr lang="en-US" sz="1400"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access to education in the communities</a:t>
                      </a:r>
                      <a:endParaRPr lang="en-US" sz="1400" spc="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9600">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Compensation of Employees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362,136.13</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362,136.13</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Remuneration</a:t>
                      </a:r>
                      <a:r>
                        <a:rPr lang="en-US" sz="1400"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service rendered</a:t>
                      </a:r>
                      <a:endParaRPr lang="en-US" sz="1400" spc="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831">
                <a:tc>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130,918.00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380,152.13</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847,449.26</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38,841.11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1,397,360.50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7630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67</a:t>
            </a:fld>
            <a:endParaRPr lang="en-US"/>
          </a:p>
        </p:txBody>
      </p:sp>
    </p:spTree>
    <p:extLst>
      <p:ext uri="{BB962C8B-B14F-4D97-AF65-F5344CB8AC3E}">
        <p14:creationId xmlns:p14="http://schemas.microsoft.com/office/powerpoint/2010/main" val="406431294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111132825"/>
              </p:ext>
            </p:extLst>
          </p:nvPr>
        </p:nvGraphicFramePr>
        <p:xfrm>
          <a:off x="228601" y="380998"/>
          <a:ext cx="8686800" cy="6070247"/>
        </p:xfrm>
        <a:graphic>
          <a:graphicData uri="http://schemas.openxmlformats.org/drawingml/2006/table">
            <a:tbl>
              <a:tblPr firstRow="1" firstCol="1" bandRow="1"/>
              <a:tblGrid>
                <a:gridCol w="1888433"/>
                <a:gridCol w="755375"/>
                <a:gridCol w="679839"/>
                <a:gridCol w="755373"/>
                <a:gridCol w="604299"/>
                <a:gridCol w="598576"/>
                <a:gridCol w="610022"/>
                <a:gridCol w="933424"/>
                <a:gridCol w="1861459"/>
              </a:tblGrid>
              <a:tr h="261488">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SOCIAL</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36589">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EDUCATION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44925">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8517">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School Feeding operations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Monitoring, payment and training of caterers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2773">
                <a:tc>
                  <a:txBody>
                    <a:bodyPr/>
                    <a:lstStyle/>
                    <a:p>
                      <a:pPr marL="0" marR="0">
                        <a:lnSpc>
                          <a:spcPct val="100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Support for Sports, Recreational and cultural Activities in the district</a:t>
                      </a: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100,000.00</a:t>
                      </a: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100,000.00</a:t>
                      </a: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Promote</a:t>
                      </a:r>
                      <a:r>
                        <a:rPr lang="en-US" sz="1400" baseline="0" dirty="0" smtClean="0">
                          <a:effectLst/>
                          <a:latin typeface="Times New Roman" pitchFamily="18" charset="0"/>
                          <a:ea typeface="Calibri" panose="020F0502020204030204" pitchFamily="34" charset="0"/>
                          <a:cs typeface="Times New Roman" pitchFamily="18" charset="0"/>
                        </a:rPr>
                        <a:t> sports activities</a:t>
                      </a: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90039">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Support my First Day at School</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mprove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the quality and efficiency in education delivery through institutional strengthening by December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65481">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Procure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Furniture &amp; Fittings (Dual desks &amp; Mono desks)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100,000.00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100,000.00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 the quality and efficiency in education delivery by</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December 2021</a:t>
                      </a:r>
                      <a:endParaRPr lang="en-US"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8200">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Examination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in School Education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0000"/>
                        </a:lnSpc>
                      </a:pPr>
                      <a:r>
                        <a:rPr lang="en-US" dirty="0" smtClean="0">
                          <a:latin typeface="Times New Roman" panose="02020603050405020304" pitchFamily="18" charset="0"/>
                          <a:cs typeface="Times New Roman" panose="02020603050405020304" pitchFamily="18" charset="0"/>
                        </a:rPr>
                        <a:t>5,000.00</a:t>
                      </a:r>
                      <a:endParaRPr lang="en-US" dirty="0">
                        <a:latin typeface="Times New Roman" panose="02020603050405020304" pitchFamily="18"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0000"/>
                        </a:lnSpc>
                      </a:pPr>
                      <a:endParaRPr lang="en-US" dirty="0"/>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0000"/>
                        </a:lnSpc>
                      </a:pPr>
                      <a:endParaRPr lang="en-US" dirty="0"/>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0000"/>
                        </a:lnSpc>
                      </a:pPr>
                      <a:endParaRPr lang="en-US" dirty="0"/>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0000"/>
                        </a:lnSpc>
                      </a:pPr>
                      <a:r>
                        <a:rPr lang="en-US" dirty="0" smtClean="0">
                          <a:latin typeface="Times New Roman" panose="02020603050405020304" pitchFamily="18" charset="0"/>
                          <a:cs typeface="Times New Roman" panose="02020603050405020304" pitchFamily="18" charset="0"/>
                        </a:rPr>
                        <a:t>5,000.00</a:t>
                      </a:r>
                      <a:endParaRPr lang="en-US" dirty="0">
                        <a:latin typeface="Times New Roman" panose="02020603050405020304" pitchFamily="18"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the quality and efficiency in education delivery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by</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December 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9765">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Supervision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and Inspection of Education Delivery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2,000.00</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12,000.00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Support for circuit supervisors activities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6868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68</a:t>
            </a:fld>
            <a:endParaRPr lang="en-US"/>
          </a:p>
        </p:txBody>
      </p:sp>
    </p:spTree>
    <p:extLst>
      <p:ext uri="{BB962C8B-B14F-4D97-AF65-F5344CB8AC3E}">
        <p14:creationId xmlns:p14="http://schemas.microsoft.com/office/powerpoint/2010/main" val="47103812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241600359"/>
              </p:ext>
            </p:extLst>
          </p:nvPr>
        </p:nvGraphicFramePr>
        <p:xfrm>
          <a:off x="304800" y="457200"/>
          <a:ext cx="8458201" cy="6018570"/>
        </p:xfrm>
        <a:graphic>
          <a:graphicData uri="http://schemas.openxmlformats.org/drawingml/2006/table">
            <a:tbl>
              <a:tblPr firstRow="1" firstCol="1" bandRow="1"/>
              <a:tblGrid>
                <a:gridCol w="1752598"/>
                <a:gridCol w="762001"/>
                <a:gridCol w="685802"/>
                <a:gridCol w="761999"/>
                <a:gridCol w="609600"/>
                <a:gridCol w="603827"/>
                <a:gridCol w="615373"/>
                <a:gridCol w="941612"/>
                <a:gridCol w="1725389"/>
              </a:tblGrid>
              <a:tr h="260525">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SOCIAL</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35717">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EDUCATION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46758">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8950">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upport STMIE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9,000.00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9,000.00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P</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rovision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of teaching and learning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materials</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in</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 schools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0062">
                <a:tc>
                  <a:txBody>
                    <a:bodyPr/>
                    <a:lstStyle/>
                    <a:p>
                      <a:pPr marL="0" marR="0">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Scholarship &amp; Bursaries</a:t>
                      </a: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100,000.00</a:t>
                      </a: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100,000.00</a:t>
                      </a: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Improve access to quality education</a:t>
                      </a:r>
                      <a:endParaRPr lang="en-US" sz="1400" dirty="0">
                        <a:effectLst/>
                        <a:latin typeface="Times New Roman" pitchFamily="18" charset="0"/>
                        <a:ea typeface="Calibri" panose="020F0502020204030204" pitchFamily="34" charset="0"/>
                        <a:cs typeface="Times New Roman"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37587">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Support the Development  and Management of Youth, Sports  and culture Heritage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Promote participation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in sports/culture and other youth </a:t>
                      </a:r>
                      <a:r>
                        <a:rPr lang="en-US" sz="1400" dirty="0" err="1">
                          <a:effectLst/>
                          <a:latin typeface="Times New Roman" panose="02020603050405020304" pitchFamily="18" charset="0"/>
                          <a:ea typeface="Calibri" panose="020F0502020204030204" pitchFamily="34" charset="0"/>
                          <a:cs typeface="Times New Roman" panose="02020603050405020304" pitchFamily="18" charset="0"/>
                        </a:rPr>
                        <a:t>programmes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4179">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Construction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of 1 no. 6 unit classroom block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Yaw</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Boame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300,000.00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300,000.00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To improve access to quality education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4301">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Construct 1 No. 3-Units</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JHS classroom block with Staff room, Store &amp; Office at </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Amanase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Homesu</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(MTN)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dirty="0"/>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240,000.00</a:t>
                      </a:r>
                      <a:endParaRPr lang="en-US"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240,000.00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the quality and efficiency in education delivery through institutional strengthening by December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304800" y="0"/>
            <a:ext cx="84582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69</a:t>
            </a:fld>
            <a:endParaRPr lang="en-US"/>
          </a:p>
        </p:txBody>
      </p:sp>
    </p:spTree>
    <p:extLst>
      <p:ext uri="{BB962C8B-B14F-4D97-AF65-F5344CB8AC3E}">
        <p14:creationId xmlns:p14="http://schemas.microsoft.com/office/powerpoint/2010/main" val="302955024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897079996"/>
              </p:ext>
            </p:extLst>
          </p:nvPr>
        </p:nvGraphicFramePr>
        <p:xfrm>
          <a:off x="152400" y="210860"/>
          <a:ext cx="8839200" cy="6403428"/>
        </p:xfrm>
        <a:graphic>
          <a:graphicData uri="http://schemas.openxmlformats.org/drawingml/2006/table">
            <a:tbl>
              <a:tblPr firstRow="1" firstCol="1" bandRow="1"/>
              <a:tblGrid>
                <a:gridCol w="1894112"/>
                <a:gridCol w="789215"/>
                <a:gridCol w="552451"/>
                <a:gridCol w="789214"/>
                <a:gridCol w="868136"/>
                <a:gridCol w="631372"/>
                <a:gridCol w="552450"/>
                <a:gridCol w="975240"/>
                <a:gridCol w="1787010"/>
              </a:tblGrid>
              <a:tr h="170140">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SOCIAL</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85761">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EDUCATION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53782">
                <a:tc>
                  <a:txBody>
                    <a:bodyPr/>
                    <a:lstStyle/>
                    <a:p>
                      <a:pPr marL="0" marR="0">
                        <a:lnSpc>
                          <a:spcPct val="100000"/>
                        </a:lnSpc>
                        <a:spcBef>
                          <a:spcPts val="0"/>
                        </a:spcBef>
                        <a:spcAft>
                          <a:spcPts val="0"/>
                        </a:spcAft>
                      </a:pPr>
                      <a:r>
                        <a:rPr lang="en-US" sz="12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2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2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2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2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2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2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2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2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2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2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2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2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2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13902">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Construct</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2</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o</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2-Units K.G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block and Ancillary facilities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at</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Kwaboanta</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&amp; </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Anom</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0000"/>
                        </a:lnSpc>
                      </a:pPr>
                      <a:endParaRPr lang="en-US" dirty="0"/>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390,000.00</a:t>
                      </a:r>
                      <a:endParaRPr lang="en-US"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399,999.00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the quality and efficiency in education delivery through institutional strengthening by December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5287">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Rehabilitate 1No. 6-Units</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Classroom block with office at </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Ntowkrom</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0000"/>
                        </a:lnSpc>
                      </a:pPr>
                      <a:endParaRPr lang="en-US" dirty="0"/>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197,103.00</a:t>
                      </a:r>
                      <a:endParaRPr lang="en-US"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197,103.00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the quality and efficiency in education delivery through institutional strengthening by December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40471">
                <a:tc>
                  <a:txBody>
                    <a:bodyPr/>
                    <a:lstStyle/>
                    <a:p>
                      <a:pPr marL="0" marR="0">
                        <a:lnSpc>
                          <a:spcPct val="100000"/>
                        </a:lnSpc>
                        <a:spcBef>
                          <a:spcPts val="0"/>
                        </a:spcBef>
                        <a:spcAft>
                          <a:spcPts val="0"/>
                        </a:spcAft>
                      </a:pPr>
                      <a:r>
                        <a:rPr lang="en-US" sz="1400" dirty="0" smtClean="0">
                          <a:effectLst/>
                          <a:latin typeface="Calibri" panose="020F0502020204030204" pitchFamily="34" charset="0"/>
                          <a:ea typeface="Calibri" panose="020F0502020204030204" pitchFamily="34" charset="0"/>
                          <a:cs typeface="Times New Roman" panose="02020603050405020304" pitchFamily="18" charset="0"/>
                        </a:rPr>
                        <a:t>Rehabilitation of 1No. 3-unit Classroom block at </a:t>
                      </a:r>
                      <a:r>
                        <a:rPr lang="en-US" sz="1400" dirty="0" err="1" smtClean="0">
                          <a:effectLst/>
                          <a:latin typeface="Calibri" panose="020F0502020204030204" pitchFamily="34" charset="0"/>
                          <a:ea typeface="Calibri" panose="020F0502020204030204" pitchFamily="34" charset="0"/>
                          <a:cs typeface="Times New Roman" panose="02020603050405020304" pitchFamily="18" charset="0"/>
                        </a:rPr>
                        <a:t>Govinakrom</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0000"/>
                        </a:lnSpc>
                      </a:pPr>
                      <a:r>
                        <a:rPr lang="en-US" dirty="0" smtClean="0"/>
                        <a:t>80,000.00</a:t>
                      </a:r>
                      <a:endParaRPr lang="en-US" dirty="0"/>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Calibri" panose="020F0502020204030204" pitchFamily="34" charset="0"/>
                          <a:ea typeface="Calibri" panose="020F0502020204030204" pitchFamily="34" charset="0"/>
                          <a:cs typeface="Times New Roman" panose="02020603050405020304" pitchFamily="18" charset="0"/>
                        </a:rPr>
                        <a:t>80,000.00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 the quality and efficiency in education delivery through institutional strengthening by December 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9567">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Construct 1 No. 3-Units</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classroom block with Office, Staff room and Store at Kraboa</a:t>
                      </a:r>
                      <a:endParaRPr lang="en-US"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endParaRPr lang="en-US"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198,712.00</a:t>
                      </a:r>
                      <a:endPar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r" defTabSz="685800" rtl="0" eaLnBrk="1" fontAlgn="auto" latinLnBrk="0" hangingPunct="1">
                        <a:lnSpc>
                          <a:spcPct val="100000"/>
                        </a:lnSpc>
                        <a:spcBef>
                          <a:spcPts val="0"/>
                        </a:spcBef>
                        <a:spcAft>
                          <a:spcPts val="0"/>
                        </a:spcAft>
                        <a:buClrTx/>
                        <a:buSzTx/>
                        <a:buFontTx/>
                        <a:buNone/>
                        <a:tabLst/>
                        <a:defRPr/>
                      </a:pPr>
                      <a:endParaRPr lang="en-US" sz="14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198,712.00</a:t>
                      </a:r>
                      <a:endPar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Improve </a:t>
                      </a: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quality and efficiency in education delivery through institutional strengthening by December </a:t>
                      </a:r>
                      <a:r>
                        <a:rPr lang="en-US" sz="14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120">
                <a:tc>
                  <a:txBody>
                    <a:bodyPr/>
                    <a:lstStyle/>
                    <a:p>
                      <a:pPr marL="0" marR="0">
                        <a:lnSpc>
                          <a:spcPct val="100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Total</a:t>
                      </a: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2,000.00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329,784.40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1,137,102.89</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1,468,887.29</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20350" marR="20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304800" y="0"/>
            <a:ext cx="8534400" cy="457200"/>
          </a:xfrm>
        </p:spPr>
        <p:txBody>
          <a:bodyPr>
            <a:normAutofit/>
          </a:bodyPr>
          <a:lstStyle/>
          <a:p>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70</a:t>
            </a:fld>
            <a:endParaRPr lang="en-US"/>
          </a:p>
        </p:txBody>
      </p:sp>
    </p:spTree>
    <p:extLst>
      <p:ext uri="{BB962C8B-B14F-4D97-AF65-F5344CB8AC3E}">
        <p14:creationId xmlns:p14="http://schemas.microsoft.com/office/powerpoint/2010/main" val="175634068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848518659"/>
              </p:ext>
            </p:extLst>
          </p:nvPr>
        </p:nvGraphicFramePr>
        <p:xfrm>
          <a:off x="380999" y="363498"/>
          <a:ext cx="8534400" cy="5991582"/>
        </p:xfrm>
        <a:graphic>
          <a:graphicData uri="http://schemas.openxmlformats.org/drawingml/2006/table">
            <a:tbl>
              <a:tblPr firstRow="1" firstCol="1" bandRow="1"/>
              <a:tblGrid>
                <a:gridCol w="1752598"/>
                <a:gridCol w="762001"/>
                <a:gridCol w="685802"/>
                <a:gridCol w="761999"/>
                <a:gridCol w="609600"/>
                <a:gridCol w="603827"/>
                <a:gridCol w="615373"/>
                <a:gridCol w="941612"/>
                <a:gridCol w="1801588"/>
              </a:tblGrid>
              <a:tr h="259106">
                <a:tc gridSpan="9">
                  <a:txBody>
                    <a:bodyPr/>
                    <a:lstStyle/>
                    <a:p>
                      <a:pPr marL="0" marR="0" algn="ctr">
                        <a:lnSpc>
                          <a:spcPct val="100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SOCIAL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34433">
                <a:tc gridSpan="9">
                  <a:txBody>
                    <a:bodyPr/>
                    <a:lstStyle/>
                    <a:p>
                      <a:pPr marL="0" marR="0" algn="ctr">
                        <a:lnSpc>
                          <a:spcPct val="100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Health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90763">
                <a:tc>
                  <a:txBody>
                    <a:bodyPr/>
                    <a:lstStyle/>
                    <a:p>
                      <a:pPr marL="0" marR="0">
                        <a:lnSpc>
                          <a:spcPct val="100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8508">
                <a:tc>
                  <a:txBody>
                    <a:bodyPr/>
                    <a:lstStyle/>
                    <a:p>
                      <a:pPr marL="0" marR="0">
                        <a:lnSpc>
                          <a:spcPct val="100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Procurement of sanitary materials (COVID-19)</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15,000.00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15,000.00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Curb</a:t>
                      </a:r>
                      <a:r>
                        <a:rPr lang="en-US" sz="1400" baseline="0" dirty="0" smtClean="0">
                          <a:effectLst/>
                          <a:latin typeface="Times New Roman" pitchFamily="18" charset="0"/>
                          <a:ea typeface="Calibri" panose="020F0502020204030204" pitchFamily="34" charset="0"/>
                          <a:cs typeface="Times New Roman" pitchFamily="18" charset="0"/>
                        </a:rPr>
                        <a:t> the spread of COVID-19</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8975">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dirty="0" smtClean="0">
                          <a:effectLst/>
                          <a:latin typeface="Times New Roman" pitchFamily="18" charset="0"/>
                          <a:ea typeface="Calibri" panose="020F0502020204030204" pitchFamily="34" charset="0"/>
                          <a:cs typeface="Times New Roman" pitchFamily="18" charset="0"/>
                        </a:rPr>
                        <a:t>Procurement of sanitary materials (COVID-19)</a:t>
                      </a: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35,000.00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35,000.00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400" dirty="0" smtClean="0">
                          <a:effectLst/>
                          <a:latin typeface="Times New Roman" pitchFamily="18" charset="0"/>
                          <a:ea typeface="Calibri" panose="020F0502020204030204" pitchFamily="34" charset="0"/>
                          <a:cs typeface="Times New Roman" pitchFamily="18" charset="0"/>
                        </a:rPr>
                        <a:t>Curb</a:t>
                      </a:r>
                      <a:r>
                        <a:rPr lang="en-US" sz="1400" baseline="0" dirty="0" smtClean="0">
                          <a:effectLst/>
                          <a:latin typeface="Times New Roman" pitchFamily="18" charset="0"/>
                          <a:ea typeface="Calibri" panose="020F0502020204030204" pitchFamily="34" charset="0"/>
                          <a:cs typeface="Times New Roman" pitchFamily="18" charset="0"/>
                        </a:rPr>
                        <a:t> the spread of COVID-19</a:t>
                      </a:r>
                      <a:endParaRPr lang="en-US" sz="1400" dirty="0" smtClean="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4695">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Register</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1000 persons above 70 years under free NHIS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12,000.00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12,000.00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health and reduce new infection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9700">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District response initiative (DRI) Malaria</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15,000.00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 malaria treatment</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and prevention campaign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1620">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District response initiative (DRI) on HIV/AIDS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8,518.10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8,518.10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Reduce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HIV infection and stigma by December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88340">
                <a:tc>
                  <a:txBody>
                    <a:bodyPr/>
                    <a:lstStyle/>
                    <a:p>
                      <a:pPr marL="0" marR="0">
                        <a:lnSpc>
                          <a:spcPct val="100000"/>
                        </a:lnSpc>
                        <a:spcBef>
                          <a:spcPts val="0"/>
                        </a:spcBef>
                        <a:spcAft>
                          <a:spcPts val="0"/>
                        </a:spcAft>
                      </a:pP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Construct 1 No.</a:t>
                      </a:r>
                      <a:r>
                        <a:rPr lang="en-GB"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CHPS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Compound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with 10,000</a:t>
                      </a:r>
                      <a:r>
                        <a:rPr lang="en-GB"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Litres Polytank &amp; Nurses accommodation </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at </a:t>
                      </a:r>
                      <a:r>
                        <a:rPr lang="en-GB" sz="1400" dirty="0" err="1" smtClean="0">
                          <a:effectLst/>
                          <a:latin typeface="Times New Roman" panose="02020603050405020304" pitchFamily="18" charset="0"/>
                          <a:ea typeface="Calibri" panose="020F0502020204030204" pitchFamily="34" charset="0"/>
                          <a:cs typeface="Times New Roman" panose="02020603050405020304" pitchFamily="18" charset="0"/>
                        </a:rPr>
                        <a:t>Krabokese</a:t>
                      </a:r>
                      <a:r>
                        <a:rPr lang="en-GB" sz="14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62,2126.16</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62,226.16</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Increase to healthcare services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9740">
                <a:tc>
                  <a:txBody>
                    <a:bodyPr/>
                    <a:lstStyle/>
                    <a:p>
                      <a:pPr marL="0" marR="0">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Internal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Management of the Organization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To strengthen service delivery capacity of the Assembly by December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381000" y="0"/>
            <a:ext cx="8534399"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71</a:t>
            </a:fld>
            <a:endParaRPr lang="en-US"/>
          </a:p>
        </p:txBody>
      </p:sp>
    </p:spTree>
    <p:extLst>
      <p:ext uri="{BB962C8B-B14F-4D97-AF65-F5344CB8AC3E}">
        <p14:creationId xmlns:p14="http://schemas.microsoft.com/office/powerpoint/2010/main" val="355554275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065101976"/>
              </p:ext>
            </p:extLst>
          </p:nvPr>
        </p:nvGraphicFramePr>
        <p:xfrm>
          <a:off x="228601" y="279017"/>
          <a:ext cx="8610600" cy="6391913"/>
        </p:xfrm>
        <a:graphic>
          <a:graphicData uri="http://schemas.openxmlformats.org/drawingml/2006/table">
            <a:tbl>
              <a:tblPr firstRow="1" firstCol="1" bandRow="1"/>
              <a:tblGrid>
                <a:gridCol w="1871868"/>
                <a:gridCol w="748749"/>
                <a:gridCol w="673875"/>
                <a:gridCol w="748747"/>
                <a:gridCol w="598998"/>
                <a:gridCol w="593326"/>
                <a:gridCol w="604671"/>
                <a:gridCol w="925236"/>
                <a:gridCol w="1845130"/>
              </a:tblGrid>
              <a:tr h="199597">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SOCIAL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07853">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Health Services Delivery/Environmental &amp; Sanitation</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75305">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2184">
                <a:tc>
                  <a:txBody>
                    <a:bodyPr/>
                    <a:lstStyle/>
                    <a:p>
                      <a:pPr marL="0" marR="0">
                        <a:lnSpc>
                          <a:spcPct val="107000"/>
                        </a:lnSpc>
                        <a:spcBef>
                          <a:spcPts val="0"/>
                        </a:spcBef>
                        <a:spcAft>
                          <a:spcPts val="0"/>
                        </a:spcAft>
                      </a:pPr>
                      <a:r>
                        <a:rPr lang="en-US" sz="1400" b="0" dirty="0" smtClean="0">
                          <a:effectLst/>
                          <a:latin typeface="Times New Roman" pitchFamily="18" charset="0"/>
                          <a:ea typeface="Calibri" panose="020F0502020204030204" pitchFamily="34" charset="0"/>
                          <a:cs typeface="Times New Roman" pitchFamily="18" charset="0"/>
                        </a:rPr>
                        <a:t>Construction of 2No. CHPs Compound and single room at </a:t>
                      </a:r>
                      <a:r>
                        <a:rPr lang="en-US" sz="1400" b="0" dirty="0" err="1" smtClean="0">
                          <a:effectLst/>
                          <a:latin typeface="Times New Roman" pitchFamily="18" charset="0"/>
                          <a:ea typeface="Calibri" panose="020F0502020204030204" pitchFamily="34" charset="0"/>
                          <a:cs typeface="Times New Roman" pitchFamily="18" charset="0"/>
                        </a:rPr>
                        <a:t>Kuano</a:t>
                      </a:r>
                      <a:r>
                        <a:rPr lang="en-US" sz="1400" b="0" dirty="0" smtClean="0">
                          <a:effectLst/>
                          <a:latin typeface="Times New Roman" pitchFamily="18" charset="0"/>
                          <a:ea typeface="Calibri" panose="020F0502020204030204" pitchFamily="34" charset="0"/>
                          <a:cs typeface="Times New Roman" pitchFamily="18" charset="0"/>
                        </a:rPr>
                        <a:t> &amp; </a:t>
                      </a:r>
                      <a:r>
                        <a:rPr lang="en-US" sz="1400" b="0" dirty="0" err="1" smtClean="0">
                          <a:effectLst/>
                          <a:latin typeface="Times New Roman" pitchFamily="18" charset="0"/>
                          <a:ea typeface="Calibri" panose="020F0502020204030204" pitchFamily="34" charset="0"/>
                          <a:cs typeface="Times New Roman" pitchFamily="18" charset="0"/>
                        </a:rPr>
                        <a:t>Sowatey</a:t>
                      </a:r>
                      <a:r>
                        <a:rPr lang="en-US" sz="1400" b="0" dirty="0" smtClean="0">
                          <a:effectLst/>
                          <a:latin typeface="Times New Roman" pitchFamily="18" charset="0"/>
                          <a:ea typeface="Calibri" panose="020F0502020204030204" pitchFamily="34" charset="0"/>
                          <a:cs typeface="Times New Roman" pitchFamily="18" charset="0"/>
                        </a:rPr>
                        <a:t>  </a:t>
                      </a:r>
                      <a:endParaRPr lang="en-US" sz="1400" b="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itchFamily="18" charset="0"/>
                          <a:ea typeface="Calibri" panose="020F0502020204030204" pitchFamily="34" charset="0"/>
                          <a:cs typeface="Times New Roman" pitchFamily="18" charset="0"/>
                        </a:rPr>
                        <a:t>205,000.00</a:t>
                      </a:r>
                      <a:endParaRPr lang="en-US" sz="1400" b="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205,000.00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410,000.00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Increase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access to healthcare</a:t>
                      </a:r>
                      <a:endParaRPr lang="en-US" sz="1400" dirty="0" smtClean="0">
                        <a:effectLst/>
                        <a:latin typeface="Times New Roman" pitchFamily="18" charset="0"/>
                        <a:ea typeface="Calibri" panose="020F0502020204030204" pitchFamily="34" charset="0"/>
                        <a:cs typeface="Times New Roman" pitchFamily="18" charset="0"/>
                      </a:endParaRPr>
                    </a:p>
                    <a:p>
                      <a:pPr marL="0" marR="0">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7861">
                <a:tc>
                  <a:txBody>
                    <a:bodyPr/>
                    <a:lstStyle/>
                    <a:p>
                      <a:pPr marL="0" marR="0">
                        <a:lnSpc>
                          <a:spcPct val="107000"/>
                        </a:lnSpc>
                        <a:spcBef>
                          <a:spcPts val="0"/>
                        </a:spcBef>
                        <a:spcAft>
                          <a:spcPts val="0"/>
                        </a:spcAft>
                      </a:pPr>
                      <a:r>
                        <a:rPr lang="en-US" sz="1400" b="0" dirty="0" smtClean="0">
                          <a:effectLst/>
                          <a:latin typeface="Times New Roman" pitchFamily="18" charset="0"/>
                          <a:ea typeface="Calibri" panose="020F0502020204030204" pitchFamily="34" charset="0"/>
                          <a:cs typeface="Times New Roman" pitchFamily="18" charset="0"/>
                        </a:rPr>
                        <a:t>Rehabilitation of </a:t>
                      </a:r>
                      <a:r>
                        <a:rPr lang="en-US" sz="1400" b="0" dirty="0" err="1" smtClean="0">
                          <a:effectLst/>
                          <a:latin typeface="Times New Roman" pitchFamily="18" charset="0"/>
                          <a:ea typeface="Calibri" panose="020F0502020204030204" pitchFamily="34" charset="0"/>
                          <a:cs typeface="Times New Roman" pitchFamily="18" charset="0"/>
                        </a:rPr>
                        <a:t>Anum</a:t>
                      </a:r>
                      <a:r>
                        <a:rPr lang="en-US" sz="1400" b="0" dirty="0" smtClean="0">
                          <a:effectLst/>
                          <a:latin typeface="Times New Roman" pitchFamily="18" charset="0"/>
                          <a:ea typeface="Calibri" panose="020F0502020204030204" pitchFamily="34" charset="0"/>
                          <a:cs typeface="Times New Roman" pitchFamily="18" charset="0"/>
                        </a:rPr>
                        <a:t> </a:t>
                      </a:r>
                      <a:r>
                        <a:rPr lang="en-US" sz="1400" b="0" dirty="0" err="1" smtClean="0">
                          <a:effectLst/>
                          <a:latin typeface="Times New Roman" pitchFamily="18" charset="0"/>
                          <a:ea typeface="Calibri" panose="020F0502020204030204" pitchFamily="34" charset="0"/>
                          <a:cs typeface="Times New Roman" pitchFamily="18" charset="0"/>
                        </a:rPr>
                        <a:t>Apapam</a:t>
                      </a:r>
                      <a:r>
                        <a:rPr lang="en-US" sz="1400" b="0" dirty="0" smtClean="0">
                          <a:effectLst/>
                          <a:latin typeface="Times New Roman" pitchFamily="18" charset="0"/>
                          <a:ea typeface="Calibri" panose="020F0502020204030204" pitchFamily="34" charset="0"/>
                          <a:cs typeface="Times New Roman" pitchFamily="18" charset="0"/>
                        </a:rPr>
                        <a:t> CHPs Compound</a:t>
                      </a:r>
                      <a:endParaRPr lang="en-US" sz="1400" b="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itchFamily="18" charset="0"/>
                          <a:ea typeface="Calibri" panose="020F0502020204030204" pitchFamily="34" charset="0"/>
                          <a:cs typeface="Times New Roman" pitchFamily="18" charset="0"/>
                        </a:rPr>
                        <a:t>80,000.00</a:t>
                      </a:r>
                      <a:endParaRPr lang="en-US" sz="1400" b="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80,000.00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Increase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access to healthcare</a:t>
                      </a:r>
                      <a:endParaRPr lang="en-US" sz="1400" dirty="0" smtClean="0">
                        <a:effectLst/>
                        <a:latin typeface="Times New Roman" pitchFamily="18" charset="0"/>
                        <a:ea typeface="Calibri" panose="020F0502020204030204" pitchFamily="34" charset="0"/>
                        <a:cs typeface="Times New Roman" pitchFamily="18" charset="0"/>
                      </a:endParaRPr>
                    </a:p>
                    <a:p>
                      <a:pPr marL="0" marR="0">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5517">
                <a:tc>
                  <a:txBody>
                    <a:bodyPr/>
                    <a:lstStyle/>
                    <a:p>
                      <a:pPr marL="0" marR="0">
                        <a:lnSpc>
                          <a:spcPct val="107000"/>
                        </a:lnSpc>
                        <a:spcBef>
                          <a:spcPts val="0"/>
                        </a:spcBef>
                        <a:spcAft>
                          <a:spcPts val="0"/>
                        </a:spcAft>
                      </a:pPr>
                      <a:r>
                        <a:rPr lang="en-US" sz="1400" b="0" dirty="0" smtClean="0">
                          <a:effectLst/>
                          <a:latin typeface="Times New Roman" pitchFamily="18" charset="0"/>
                          <a:ea typeface="Calibri" panose="020F0502020204030204" pitchFamily="34" charset="0"/>
                          <a:cs typeface="Times New Roman" pitchFamily="18" charset="0"/>
                        </a:rPr>
                        <a:t>Internal Management of the Organization</a:t>
                      </a:r>
                      <a:endParaRPr lang="en-US" sz="1400" b="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2,000.00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2,000.00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Strengthen service delivery capacity of the Assembly</a:t>
                      </a:r>
                      <a:endParaRPr lang="en-US" sz="1400" spc="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2184">
                <a:tc>
                  <a:txBody>
                    <a:bodyPr/>
                    <a:lstStyle/>
                    <a:p>
                      <a:pPr marL="0" marR="0" indent="0" algn="l" defTabSz="685800" rtl="0" eaLnBrk="1" fontAlgn="auto" latinLnBrk="0" hangingPunct="1">
                        <a:lnSpc>
                          <a:spcPct val="107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Environmental, Sanitation and Waste Management (</a:t>
                      </a:r>
                      <a:r>
                        <a:rPr lang="en-US" sz="1400" dirty="0" err="1" smtClean="0">
                          <a:effectLst/>
                          <a:latin typeface="Times New Roman" panose="02020603050405020304" pitchFamily="18" charset="0"/>
                          <a:ea typeface="Calibri" panose="020F0502020204030204" pitchFamily="34" charset="0"/>
                          <a:cs typeface="Times New Roman" panose="02020603050405020304" pitchFamily="18" charset="0"/>
                        </a:rPr>
                        <a:t>Zommlion</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320,000.00</a:t>
                      </a:r>
                      <a:endParaRPr lang="en-US"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320,00.00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Increase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access to healthcare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9816">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Evacuate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refuse dumps in the district (leveling &amp; pushing)</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100,000.00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100,000.00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Improve sanitation in the district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5143">
                <a:tc>
                  <a:txBody>
                    <a:bodyPr/>
                    <a:lstStyle/>
                    <a:p>
                      <a:pPr marL="0" marR="0">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Fumigation</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161,000.00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161,000.00</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itchFamily="18" charset="0"/>
                          <a:ea typeface="Calibri" panose="020F0502020204030204" pitchFamily="34" charset="0"/>
                          <a:cs typeface="Times New Roman" pitchFamily="18" charset="0"/>
                        </a:rPr>
                        <a:t>Improve sanitation in the district</a:t>
                      </a:r>
                      <a:endParaRPr lang="en-US" sz="1400" dirty="0">
                        <a:effectLst/>
                        <a:latin typeface="Times New Roman" pitchFamily="18" charset="0"/>
                        <a:ea typeface="Calibri" panose="020F0502020204030204" pitchFamily="34" charset="0"/>
                        <a:cs typeface="Times New Roman" pitchFamily="18" charset="0"/>
                      </a:endParaRPr>
                    </a:p>
                  </a:txBody>
                  <a:tcPr marL="21719" marR="217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4548">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Compensation</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of Employees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260,476.88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260,476.88</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Remuneration</a:t>
                      </a:r>
                      <a:r>
                        <a:rPr lang="en-US" sz="1400"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for service rendered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4340">
                <a:tc>
                  <a:txBody>
                    <a:bodyPr/>
                    <a:lstStyle/>
                    <a:p>
                      <a:pPr marL="0" marR="0">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260,476.88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653,072.40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915,676.00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610599" cy="457200"/>
          </a:xfrm>
        </p:spPr>
        <p:txBody>
          <a:bodyPr>
            <a:normAutofit/>
          </a:bodyPr>
          <a:lstStyle/>
          <a:p>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72</a:t>
            </a:fld>
            <a:endParaRPr lang="en-US"/>
          </a:p>
        </p:txBody>
      </p:sp>
    </p:spTree>
    <p:extLst>
      <p:ext uri="{BB962C8B-B14F-4D97-AF65-F5344CB8AC3E}">
        <p14:creationId xmlns:p14="http://schemas.microsoft.com/office/powerpoint/2010/main" val="163714545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483197094"/>
              </p:ext>
            </p:extLst>
          </p:nvPr>
        </p:nvGraphicFramePr>
        <p:xfrm>
          <a:off x="228600" y="457201"/>
          <a:ext cx="8610600" cy="5594554"/>
        </p:xfrm>
        <a:graphic>
          <a:graphicData uri="http://schemas.openxmlformats.org/drawingml/2006/table">
            <a:tbl>
              <a:tblPr firstRow="1" firstCol="1" bandRow="1"/>
              <a:tblGrid>
                <a:gridCol w="1904998"/>
                <a:gridCol w="762001"/>
                <a:gridCol w="685802"/>
                <a:gridCol w="761999"/>
                <a:gridCol w="609600"/>
                <a:gridCol w="603827"/>
                <a:gridCol w="615373"/>
                <a:gridCol w="941612"/>
                <a:gridCol w="1725388"/>
              </a:tblGrid>
              <a:tr h="263957">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ECONOMIC</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DEVELOPMENT</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38823">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Trade,</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Tourism and Industrial Development</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40219">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68997">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Technical and Vocational Skills Training</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30,000.00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140,000.00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170,000.00</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Create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job avenues for the youth through skills and entrepreneurial training and investment support for self-employment in the district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6976">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Maintenance, Rehabilitation, Refurbishment and Upgrading of Existing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Assets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60,000.00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60,000.00</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mprove service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delivery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9253">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Establish demonstration farms at three area councils (Coaltar, Anum</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Apapam, </a:t>
                      </a:r>
                      <a:r>
                        <a:rPr lang="en-US" sz="1400" baseline="0" dirty="0" err="1" smtClean="0">
                          <a:effectLst/>
                          <a:latin typeface="Times New Roman" panose="02020603050405020304" pitchFamily="18" charset="0"/>
                          <a:ea typeface="Calibri" panose="020F0502020204030204" pitchFamily="34" charset="0"/>
                          <a:cs typeface="Times New Roman" panose="02020603050405020304" pitchFamily="18" charset="0"/>
                        </a:rPr>
                        <a:t>Asuboi</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3,000.00</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Improved seed/planting materials for farmers and knowledge in GAP</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6106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73</a:t>
            </a:fld>
            <a:endParaRPr lang="en-US"/>
          </a:p>
        </p:txBody>
      </p:sp>
    </p:spTree>
    <p:extLst>
      <p:ext uri="{BB962C8B-B14F-4D97-AF65-F5344CB8AC3E}">
        <p14:creationId xmlns:p14="http://schemas.microsoft.com/office/powerpoint/2010/main" val="177065793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815897741"/>
              </p:ext>
            </p:extLst>
          </p:nvPr>
        </p:nvGraphicFramePr>
        <p:xfrm>
          <a:off x="228601" y="457200"/>
          <a:ext cx="8610600" cy="5899150"/>
        </p:xfrm>
        <a:graphic>
          <a:graphicData uri="http://schemas.openxmlformats.org/drawingml/2006/table">
            <a:tbl>
              <a:tblPr firstRow="1" firstCol="1" bandRow="1"/>
              <a:tblGrid>
                <a:gridCol w="1871868"/>
                <a:gridCol w="748749"/>
                <a:gridCol w="673875"/>
                <a:gridCol w="748747"/>
                <a:gridCol w="598998"/>
                <a:gridCol w="593326"/>
                <a:gridCol w="604671"/>
                <a:gridCol w="925236"/>
                <a:gridCol w="1845130"/>
              </a:tblGrid>
              <a:tr h="325939">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ECONOMIC</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DEVELOPMENT</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25939">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Trade,</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Tourism and Industrial Development</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71310">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4321">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Organize RELC planning sessions for stakeholders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3,000.00</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400" kern="12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Provide Solutions </a:t>
                      </a:r>
                      <a:r>
                        <a:rPr lang="en-GB" sz="14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Agriculture challenges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48208">
                <a:tc>
                  <a:txBody>
                    <a:bodyPr/>
                    <a:lstStyle/>
                    <a:p>
                      <a:pPr marL="0" marR="0" algn="just">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Support the PFJ programmes in the District to achieve One District One Exportable Crop/Factory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20,000.00</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4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Creating Employment and Job Opportunities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59707">
                <a:tc>
                  <a:txBody>
                    <a:bodyPr/>
                    <a:lstStyle/>
                    <a:p>
                      <a:pPr marL="0" marR="0" algn="just">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Provide Direct extension services to farmers and FBOs by AEAS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0" dirty="0" smtClean="0">
                          <a:effectLst/>
                          <a:latin typeface="Times New Roman" panose="02020603050405020304" pitchFamily="18" charset="0"/>
                          <a:ea typeface="Calibri" panose="020F0502020204030204" pitchFamily="34" charset="0"/>
                          <a:cs typeface="Times New Roman" panose="02020603050405020304" pitchFamily="18" charset="0"/>
                        </a:rPr>
                        <a:t>3,000.00</a:t>
                      </a: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Increase in yields and adherence to GAP</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3726">
                <a:tc>
                  <a:txBody>
                    <a:bodyPr/>
                    <a:lstStyle/>
                    <a:p>
                      <a:pPr marL="0" marR="0">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30,000.00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209,000.00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239,000.00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6106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74</a:t>
            </a:fld>
            <a:endParaRPr lang="en-US"/>
          </a:p>
        </p:txBody>
      </p:sp>
    </p:spTree>
    <p:extLst>
      <p:ext uri="{BB962C8B-B14F-4D97-AF65-F5344CB8AC3E}">
        <p14:creationId xmlns:p14="http://schemas.microsoft.com/office/powerpoint/2010/main" val="190531916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967240221"/>
              </p:ext>
            </p:extLst>
          </p:nvPr>
        </p:nvGraphicFramePr>
        <p:xfrm>
          <a:off x="228601" y="457200"/>
          <a:ext cx="8610600" cy="5058959"/>
        </p:xfrm>
        <a:graphic>
          <a:graphicData uri="http://schemas.openxmlformats.org/drawingml/2006/table">
            <a:tbl>
              <a:tblPr firstRow="1" firstCol="1" bandRow="1"/>
              <a:tblGrid>
                <a:gridCol w="1871868"/>
                <a:gridCol w="748749"/>
                <a:gridCol w="673875"/>
                <a:gridCol w="748747"/>
                <a:gridCol w="598998"/>
                <a:gridCol w="593326"/>
                <a:gridCol w="604671"/>
                <a:gridCol w="925236"/>
                <a:gridCol w="1845130"/>
              </a:tblGrid>
              <a:tr h="415433">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SOCIAL</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15433">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Social Welfare and Community Development</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88440">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1494">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Internal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Management of the Organization </a:t>
                      </a: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14,378.00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16,378.00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Strengthen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service delivery capacity of the Assembly by December </a:t>
                      </a: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8246" marR="282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3267">
                <a:tc>
                  <a:txBody>
                    <a:bodyPr/>
                    <a:lstStyle/>
                    <a:p>
                      <a:r>
                        <a:rPr lang="en-US" sz="1400" dirty="0" smtClean="0">
                          <a:latin typeface="Times New Roman" panose="02020603050405020304" pitchFamily="18" charset="0"/>
                          <a:cs typeface="Times New Roman" panose="02020603050405020304" pitchFamily="18" charset="0"/>
                        </a:rPr>
                        <a:t>Train</a:t>
                      </a:r>
                      <a:r>
                        <a:rPr lang="en-US" sz="1400" baseline="0" dirty="0" smtClean="0">
                          <a:latin typeface="Times New Roman" panose="02020603050405020304" pitchFamily="18" charset="0"/>
                          <a:cs typeface="Times New Roman" panose="02020603050405020304" pitchFamily="18" charset="0"/>
                        </a:rPr>
                        <a:t> Women groups in Dynamics, and Entrepreneur skills</a:t>
                      </a:r>
                      <a:endParaRPr lang="en-US" sz="1400" dirty="0">
                        <a:latin typeface="Times New Roman" panose="02020603050405020304" pitchFamily="18"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anose="02020603050405020304" pitchFamily="18" charset="0"/>
                          <a:cs typeface="Times New Roman" panose="02020603050405020304" pitchFamily="18" charset="0"/>
                        </a:rPr>
                        <a:t>20,000.00</a:t>
                      </a: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anose="02020603050405020304" pitchFamily="18" charset="0"/>
                          <a:cs typeface="Times New Roman" panose="02020603050405020304" pitchFamily="18" charset="0"/>
                        </a:rPr>
                        <a:t>20,000.00</a:t>
                      </a: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400" dirty="0" smtClean="0">
                          <a:latin typeface="Times New Roman" panose="02020603050405020304" pitchFamily="18" charset="0"/>
                          <a:cs typeface="Times New Roman" panose="02020603050405020304" pitchFamily="18" charset="0"/>
                        </a:rPr>
                        <a:t>Increase Income Level of the Locals</a:t>
                      </a:r>
                      <a:endParaRPr lang="en-US" sz="1400" dirty="0">
                        <a:latin typeface="Times New Roman" panose="02020603050405020304" pitchFamily="18"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48062">
                <a:tc>
                  <a:txBody>
                    <a:bodyPr/>
                    <a:lstStyle/>
                    <a:p>
                      <a:r>
                        <a:rPr lang="en-US" sz="1400" dirty="0" smtClean="0">
                          <a:latin typeface="Times New Roman" panose="02020603050405020304" pitchFamily="18" charset="0"/>
                          <a:cs typeface="Times New Roman" panose="02020603050405020304" pitchFamily="18" charset="0"/>
                        </a:rPr>
                        <a:t>Support Children with</a:t>
                      </a:r>
                      <a:r>
                        <a:rPr lang="en-US" sz="1400" baseline="0" dirty="0" smtClean="0">
                          <a:latin typeface="Times New Roman" panose="02020603050405020304" pitchFamily="18" charset="0"/>
                          <a:cs typeface="Times New Roman" panose="02020603050405020304" pitchFamily="18" charset="0"/>
                        </a:rPr>
                        <a:t> Free School Uniforms, Bags, Exercise Books and Footwear's</a:t>
                      </a:r>
                      <a:endParaRPr lang="en-US" sz="1400" dirty="0">
                        <a:latin typeface="Times New Roman" panose="02020603050405020304" pitchFamily="18"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anose="02020603050405020304" pitchFamily="18" charset="0"/>
                          <a:cs typeface="Times New Roman" panose="02020603050405020304" pitchFamily="18" charset="0"/>
                        </a:rPr>
                        <a:t>10,000.00</a:t>
                      </a: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anose="02020603050405020304" pitchFamily="18" charset="0"/>
                          <a:cs typeface="Times New Roman" panose="02020603050405020304" pitchFamily="18" charset="0"/>
                        </a:rPr>
                        <a:t>10,000.00</a:t>
                      </a: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400" dirty="0" smtClean="0">
                          <a:latin typeface="Times New Roman" panose="02020603050405020304" pitchFamily="18" charset="0"/>
                          <a:cs typeface="Times New Roman" panose="02020603050405020304" pitchFamily="18" charset="0"/>
                        </a:rPr>
                        <a:t>Increase in school enrollment </a:t>
                      </a:r>
                      <a:endParaRPr lang="en-US" sz="1400" dirty="0">
                        <a:latin typeface="Times New Roman" panose="02020603050405020304" pitchFamily="18"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3953">
                <a:tc>
                  <a:txBody>
                    <a:bodyPr/>
                    <a:lstStyle/>
                    <a:p>
                      <a:r>
                        <a:rPr lang="en-US" sz="1400" dirty="0" smtClean="0">
                          <a:latin typeface="Times New Roman" panose="02020603050405020304" pitchFamily="18" charset="0"/>
                          <a:cs typeface="Times New Roman" panose="02020603050405020304" pitchFamily="18" charset="0"/>
                        </a:rPr>
                        <a:t>Support LEAP</a:t>
                      </a:r>
                      <a:r>
                        <a:rPr lang="en-US" sz="1400" baseline="0" dirty="0" smtClean="0">
                          <a:latin typeface="Times New Roman" panose="02020603050405020304" pitchFamily="18" charset="0"/>
                          <a:cs typeface="Times New Roman" panose="02020603050405020304" pitchFamily="18" charset="0"/>
                        </a:rPr>
                        <a:t> programmes in the District</a:t>
                      </a: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anose="02020603050405020304" pitchFamily="18" charset="0"/>
                          <a:cs typeface="Times New Roman" panose="02020603050405020304" pitchFamily="18" charset="0"/>
                        </a:rPr>
                        <a:t>10,000.00</a:t>
                      </a: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anose="02020603050405020304" pitchFamily="18" charset="0"/>
                          <a:cs typeface="Times New Roman" panose="02020603050405020304" pitchFamily="18" charset="0"/>
                        </a:rPr>
                        <a:t>10,000.00</a:t>
                      </a: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400" dirty="0" smtClean="0">
                          <a:latin typeface="Times New Roman" panose="02020603050405020304" pitchFamily="18" charset="0"/>
                          <a:cs typeface="Times New Roman" panose="02020603050405020304" pitchFamily="18" charset="0"/>
                        </a:rPr>
                        <a:t>Increase in Household</a:t>
                      </a:r>
                      <a:r>
                        <a:rPr lang="en-US" sz="1400" baseline="0" dirty="0" smtClean="0">
                          <a:latin typeface="Times New Roman" panose="02020603050405020304" pitchFamily="18" charset="0"/>
                          <a:cs typeface="Times New Roman" panose="02020603050405020304" pitchFamily="18" charset="0"/>
                        </a:rPr>
                        <a:t> level of Income</a:t>
                      </a:r>
                      <a:endParaRPr lang="en-US" sz="1400" dirty="0">
                        <a:latin typeface="Times New Roman" panose="02020603050405020304" pitchFamily="18"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6106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75</a:t>
            </a:fld>
            <a:endParaRPr lang="en-US"/>
          </a:p>
        </p:txBody>
      </p:sp>
    </p:spTree>
    <p:extLst>
      <p:ext uri="{BB962C8B-B14F-4D97-AF65-F5344CB8AC3E}">
        <p14:creationId xmlns:p14="http://schemas.microsoft.com/office/powerpoint/2010/main" val="140802390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427484174"/>
              </p:ext>
            </p:extLst>
          </p:nvPr>
        </p:nvGraphicFramePr>
        <p:xfrm>
          <a:off x="228601" y="457200"/>
          <a:ext cx="8610600" cy="5807903"/>
        </p:xfrm>
        <a:graphic>
          <a:graphicData uri="http://schemas.openxmlformats.org/drawingml/2006/table">
            <a:tbl>
              <a:tblPr firstRow="1" firstCol="1" bandRow="1"/>
              <a:tblGrid>
                <a:gridCol w="1871868"/>
                <a:gridCol w="748749"/>
                <a:gridCol w="673875"/>
                <a:gridCol w="748747"/>
                <a:gridCol w="598998"/>
                <a:gridCol w="593326"/>
                <a:gridCol w="604671"/>
                <a:gridCol w="925236"/>
                <a:gridCol w="1845130"/>
              </a:tblGrid>
              <a:tr h="391139">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SOCIAL</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SERVICES DELIVERY</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91139">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Social Welfare and Community Development</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36484">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6298">
                <a:tc>
                  <a:txBody>
                    <a:bodyPr/>
                    <a:lstStyle/>
                    <a:p>
                      <a:pPr marL="0" marR="0">
                        <a:lnSpc>
                          <a:spcPct val="115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Support for Gender Mainstreaming Activities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20,000.00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Empower the Youths and Women</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3940">
                <a:tc>
                  <a:txBody>
                    <a:bodyPr/>
                    <a:lstStyle/>
                    <a:p>
                      <a:pPr marL="0" marR="0">
                        <a:lnSpc>
                          <a:spcPct val="115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Support for Day Care Programmes</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and Activities organized in the District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5,000.00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5,000.00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Facilitate work and social service deliveries</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4796">
                <a:tc>
                  <a:txBody>
                    <a:bodyPr/>
                    <a:lstStyle/>
                    <a:p>
                      <a:pPr marL="0" marR="0">
                        <a:lnSpc>
                          <a:spcPct val="115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Support</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PWD’s with Funds, Logistics &amp; Scholarships and Bursaries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230,181.00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230,181.00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Empower People</a:t>
                      </a:r>
                      <a:r>
                        <a:rPr lang="en-US" sz="1400" baseline="0" dirty="0" smtClean="0">
                          <a:effectLst/>
                          <a:latin typeface="Times New Roman" panose="02020603050405020304" pitchFamily="18" charset="0"/>
                          <a:ea typeface="Calibri" panose="020F0502020204030204" pitchFamily="34" charset="0"/>
                          <a:cs typeface="Times New Roman" panose="02020603050405020304" pitchFamily="18" charset="0"/>
                        </a:rPr>
                        <a:t> with Disabilities to be fully integrated into the Society</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3267">
                <a:tc>
                  <a:txBody>
                    <a:bodyPr/>
                    <a:lstStyle/>
                    <a:p>
                      <a:pPr marL="0" marR="0">
                        <a:lnSpc>
                          <a:spcPct val="115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Compensation of Employees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346,511.21</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r" defTabSz="685800" rtl="0" eaLnBrk="1" fontAlgn="auto" latinLnBrk="0" hangingPunct="1">
                        <a:lnSpc>
                          <a:spcPct val="107000"/>
                        </a:lnSpc>
                        <a:spcBef>
                          <a:spcPts val="0"/>
                        </a:spcBef>
                        <a:spcAft>
                          <a:spcPts val="0"/>
                        </a:spcAft>
                        <a:buClrTx/>
                        <a:buSzTx/>
                        <a:buFontTx/>
                        <a:buNone/>
                        <a:tabLst/>
                        <a:defRPr/>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346,511.21</a:t>
                      </a: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685800" rtl="0" eaLnBrk="1" fontAlgn="auto" latinLnBrk="0" hangingPunct="1">
                        <a:lnSpc>
                          <a:spcPct val="115000"/>
                        </a:lnSpc>
                        <a:spcBef>
                          <a:spcPts val="0"/>
                        </a:spcBef>
                        <a:spcAft>
                          <a:spcPts val="0"/>
                        </a:spcAft>
                        <a:buClrTx/>
                        <a:buSzTx/>
                        <a:buFontTx/>
                        <a:buNone/>
                        <a:tabLst/>
                        <a:defRPr/>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Remuneration</a:t>
                      </a:r>
                      <a:r>
                        <a:rPr lang="en-US" sz="1400"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for service rendered</a:t>
                      </a:r>
                      <a:endParaRPr lang="en-US" sz="1400" spc="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0960" marR="6096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0840">
                <a:tc>
                  <a:txBody>
                    <a:bodyPr/>
                    <a:lstStyle/>
                    <a:p>
                      <a:pPr marL="0" marR="0">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2,000.00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360,889.21</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285,181.00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648,070.21</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748" marR="44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6106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76</a:t>
            </a:fld>
            <a:endParaRPr lang="en-US"/>
          </a:p>
        </p:txBody>
      </p:sp>
    </p:spTree>
    <p:extLst>
      <p:ext uri="{BB962C8B-B14F-4D97-AF65-F5344CB8AC3E}">
        <p14:creationId xmlns:p14="http://schemas.microsoft.com/office/powerpoint/2010/main" val="278789285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337895581"/>
              </p:ext>
            </p:extLst>
          </p:nvPr>
        </p:nvGraphicFramePr>
        <p:xfrm>
          <a:off x="228601" y="457198"/>
          <a:ext cx="8610600" cy="5943602"/>
        </p:xfrm>
        <a:graphic>
          <a:graphicData uri="http://schemas.openxmlformats.org/drawingml/2006/table">
            <a:tbl>
              <a:tblPr firstRow="1" firstCol="1" bandRow="1"/>
              <a:tblGrid>
                <a:gridCol w="1871868"/>
                <a:gridCol w="748749"/>
                <a:gridCol w="673875"/>
                <a:gridCol w="748747"/>
                <a:gridCol w="598998"/>
                <a:gridCol w="593326"/>
                <a:gridCol w="604671"/>
                <a:gridCol w="925236"/>
                <a:gridCol w="1845130"/>
              </a:tblGrid>
              <a:tr h="260438">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ECONOMIC DEVELOPMENT</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35639">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Agriculture</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Department</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41057">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77468">
                <a:tc>
                  <a:txBody>
                    <a:bodyPr/>
                    <a:lstStyle/>
                    <a:p>
                      <a:pPr marL="0" marR="0">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Support  Extension Services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1,500.00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r>
                        <a:rPr lang="en-US" sz="1400" spc="0" dirty="0" smtClean="0">
                          <a:effectLst/>
                          <a:latin typeface="Times New Roman" panose="02020603050405020304" pitchFamily="18" charset="0"/>
                          <a:cs typeface="Times New Roman" panose="02020603050405020304" pitchFamily="18" charset="0"/>
                        </a:rPr>
                        <a:t>36,236.00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37,736.00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Train</a:t>
                      </a:r>
                      <a:r>
                        <a:rPr lang="en-US" sz="1400" spc="0" baseline="0" dirty="0" smtClean="0">
                          <a:effectLst/>
                          <a:latin typeface="Times New Roman" panose="02020603050405020304" pitchFamily="18" charset="0"/>
                          <a:cs typeface="Times New Roman" panose="02020603050405020304" pitchFamily="18" charset="0"/>
                        </a:rPr>
                        <a:t> </a:t>
                      </a:r>
                      <a:r>
                        <a:rPr lang="en-US" sz="1400" spc="0" dirty="0" smtClean="0">
                          <a:effectLst/>
                          <a:latin typeface="Times New Roman" panose="02020603050405020304" pitchFamily="18" charset="0"/>
                          <a:cs typeface="Times New Roman" panose="02020603050405020304" pitchFamily="18" charset="0"/>
                        </a:rPr>
                        <a:t>farmers </a:t>
                      </a:r>
                      <a:r>
                        <a:rPr lang="en-US" sz="1400" spc="0" dirty="0">
                          <a:effectLst/>
                          <a:latin typeface="Times New Roman" panose="02020603050405020304" pitchFamily="18" charset="0"/>
                          <a:cs typeface="Times New Roman" panose="02020603050405020304" pitchFamily="18" charset="0"/>
                        </a:rPr>
                        <a:t>on improve technology, vet services, field visit,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5800">
                <a:tc>
                  <a:txBody>
                    <a:bodyPr/>
                    <a:lstStyle/>
                    <a:p>
                      <a:pPr marL="0" marR="0">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Official National Celebrations  (farmers Day)</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40,000.00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40,000.00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smtClean="0">
                          <a:effectLst/>
                          <a:latin typeface="Times New Roman" panose="02020603050405020304" pitchFamily="18" charset="0"/>
                          <a:ea typeface="+mn-ea"/>
                          <a:cs typeface="Times New Roman" panose="02020603050405020304" pitchFamily="18" charset="0"/>
                        </a:rPr>
                        <a:t>Award</a:t>
                      </a:r>
                      <a:r>
                        <a:rPr lang="en-US" sz="1400" spc="0" baseline="0" dirty="0" smtClean="0">
                          <a:effectLst/>
                          <a:latin typeface="Times New Roman" panose="02020603050405020304" pitchFamily="18" charset="0"/>
                          <a:ea typeface="+mn-ea"/>
                          <a:cs typeface="Times New Roman" panose="02020603050405020304" pitchFamily="18" charset="0"/>
                        </a:rPr>
                        <a:t> Hard working farmers in the district</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4400">
                <a:tc>
                  <a:txBody>
                    <a:bodyPr/>
                    <a:lstStyle/>
                    <a:p>
                      <a:pPr marL="0" marR="0">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Nursing of  </a:t>
                      </a:r>
                      <a:r>
                        <a:rPr lang="en-US" sz="1400" spc="0" dirty="0" smtClean="0">
                          <a:effectLst/>
                          <a:latin typeface="Times New Roman" panose="02020603050405020304" pitchFamily="18" charset="0"/>
                          <a:cs typeface="Times New Roman" panose="02020603050405020304" pitchFamily="18" charset="0"/>
                        </a:rPr>
                        <a:t>20,000 </a:t>
                      </a:r>
                      <a:r>
                        <a:rPr lang="en-US" sz="1400" spc="0" dirty="0">
                          <a:effectLst/>
                          <a:latin typeface="Times New Roman" panose="02020603050405020304" pitchFamily="18" charset="0"/>
                          <a:cs typeface="Times New Roman" panose="02020603050405020304" pitchFamily="18" charset="0"/>
                        </a:rPr>
                        <a:t>Oil Palm </a:t>
                      </a:r>
                      <a:r>
                        <a:rPr lang="en-US" sz="1400" spc="0" dirty="0" smtClean="0">
                          <a:effectLst/>
                          <a:latin typeface="Times New Roman" panose="02020603050405020304" pitchFamily="18" charset="0"/>
                          <a:cs typeface="Times New Roman" panose="02020603050405020304" pitchFamily="18" charset="0"/>
                        </a:rPr>
                        <a:t>Seedlings </a:t>
                      </a:r>
                      <a:r>
                        <a:rPr lang="en-US" sz="1400" spc="0" dirty="0">
                          <a:effectLst/>
                          <a:latin typeface="Times New Roman" panose="02020603050405020304" pitchFamily="18" charset="0"/>
                          <a:cs typeface="Times New Roman" panose="02020603050405020304" pitchFamily="18" charset="0"/>
                        </a:rPr>
                        <a:t>in Selected Communities (PERD)</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50,000.00</a:t>
                      </a: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50,000.00</a:t>
                      </a: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I</a:t>
                      </a:r>
                      <a:r>
                        <a:rPr lang="en-US" sz="1400" spc="0" dirty="0" smtClean="0">
                          <a:effectLst/>
                          <a:latin typeface="Times New Roman" panose="02020603050405020304" pitchFamily="18" charset="0"/>
                          <a:cs typeface="Times New Roman" panose="02020603050405020304" pitchFamily="18" charset="0"/>
                        </a:rPr>
                        <a:t>mprove </a:t>
                      </a:r>
                      <a:r>
                        <a:rPr lang="en-US" sz="1400" spc="0" dirty="0">
                          <a:effectLst/>
                          <a:latin typeface="Times New Roman" panose="02020603050405020304" pitchFamily="18" charset="0"/>
                          <a:cs typeface="Times New Roman" panose="02020603050405020304" pitchFamily="18" charset="0"/>
                        </a:rPr>
                        <a:t>rural industrialization and Local Economic Development</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4400">
                <a:tc>
                  <a:txBody>
                    <a:bodyPr/>
                    <a:lstStyle/>
                    <a:p>
                      <a:pPr marL="0" marR="0">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Nursing of </a:t>
                      </a:r>
                      <a:r>
                        <a:rPr lang="en-US" sz="1400" spc="0" dirty="0" smtClean="0">
                          <a:effectLst/>
                          <a:latin typeface="Times New Roman" panose="02020603050405020304" pitchFamily="18" charset="0"/>
                          <a:cs typeface="Times New Roman" panose="02020603050405020304" pitchFamily="18" charset="0"/>
                        </a:rPr>
                        <a:t> 20,000 Coconut </a:t>
                      </a:r>
                      <a:r>
                        <a:rPr lang="en-US" sz="1400" spc="0" dirty="0">
                          <a:effectLst/>
                          <a:latin typeface="Times New Roman" panose="02020603050405020304" pitchFamily="18" charset="0"/>
                          <a:cs typeface="Times New Roman" panose="02020603050405020304" pitchFamily="18" charset="0"/>
                        </a:rPr>
                        <a:t>seedlings in Selected Communities (PERD)</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80,000.00</a:t>
                      </a: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80,000.00</a:t>
                      </a: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To improve rural industrialization and Local Economic Development</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4400">
                <a:tc>
                  <a:txBody>
                    <a:bodyPr/>
                    <a:lstStyle/>
                    <a:p>
                      <a:pPr marL="0" marR="0">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Support the implementation </a:t>
                      </a:r>
                      <a:r>
                        <a:rPr lang="en-US" sz="1400" spc="0" dirty="0" smtClean="0">
                          <a:effectLst/>
                          <a:latin typeface="Times New Roman" panose="02020603050405020304" pitchFamily="18" charset="0"/>
                          <a:cs typeface="Times New Roman" panose="02020603050405020304" pitchFamily="18" charset="0"/>
                        </a:rPr>
                        <a:t>of </a:t>
                      </a:r>
                      <a:r>
                        <a:rPr lang="en-US" sz="1400" spc="0" dirty="0">
                          <a:effectLst/>
                          <a:latin typeface="Times New Roman" panose="02020603050405020304" pitchFamily="18" charset="0"/>
                          <a:cs typeface="Times New Roman" panose="02020603050405020304" pitchFamily="18" charset="0"/>
                        </a:rPr>
                        <a:t>the Planting for Food and </a:t>
                      </a:r>
                      <a:r>
                        <a:rPr lang="en-US" sz="1400" spc="0" dirty="0" smtClean="0">
                          <a:effectLst/>
                          <a:latin typeface="Times New Roman" panose="02020603050405020304" pitchFamily="18" charset="0"/>
                          <a:cs typeface="Times New Roman" panose="02020603050405020304" pitchFamily="18" charset="0"/>
                        </a:rPr>
                        <a:t>Jobs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20,000.00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20,000.00</a:t>
                      </a: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Improve </a:t>
                      </a:r>
                      <a:r>
                        <a:rPr lang="en-US" sz="1400" spc="0" dirty="0">
                          <a:effectLst/>
                          <a:latin typeface="Times New Roman" panose="02020603050405020304" pitchFamily="18" charset="0"/>
                          <a:cs typeface="Times New Roman" panose="02020603050405020304" pitchFamily="18" charset="0"/>
                        </a:rPr>
                        <a:t>rural industrialization and Local Economic Development</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6106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77</a:t>
            </a:fld>
            <a:endParaRPr lang="en-US"/>
          </a:p>
        </p:txBody>
      </p:sp>
    </p:spTree>
    <p:extLst>
      <p:ext uri="{BB962C8B-B14F-4D97-AF65-F5344CB8AC3E}">
        <p14:creationId xmlns:p14="http://schemas.microsoft.com/office/powerpoint/2010/main" val="342343438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566461241"/>
              </p:ext>
            </p:extLst>
          </p:nvPr>
        </p:nvGraphicFramePr>
        <p:xfrm>
          <a:off x="228601" y="457199"/>
          <a:ext cx="8610600" cy="5899150"/>
        </p:xfrm>
        <a:graphic>
          <a:graphicData uri="http://schemas.openxmlformats.org/drawingml/2006/table">
            <a:tbl>
              <a:tblPr firstRow="1" firstCol="1" bandRow="1"/>
              <a:tblGrid>
                <a:gridCol w="1871868"/>
                <a:gridCol w="748749"/>
                <a:gridCol w="673875"/>
                <a:gridCol w="748747"/>
                <a:gridCol w="598998"/>
                <a:gridCol w="593326"/>
                <a:gridCol w="604671"/>
                <a:gridCol w="925236"/>
                <a:gridCol w="1845130"/>
              </a:tblGrid>
              <a:tr h="339593">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ECONOMIC DEVELOPMENT</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24492">
                <a:tc gridSpan="9">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Agriculture</a:t>
                      </a:r>
                      <a:r>
                        <a:rPr lang="en-US" sz="1400" b="1"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Department</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992720">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8578">
                <a:tc>
                  <a:txBody>
                    <a:bodyPr/>
                    <a:lstStyle/>
                    <a:p>
                      <a:pPr marL="0" marR="0" algn="l">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Facilitate the implementation of Government Special Initiative in </a:t>
                      </a:r>
                      <a:r>
                        <a:rPr lang="en-US" sz="1400" spc="0" dirty="0" smtClean="0">
                          <a:effectLst/>
                          <a:latin typeface="Times New Roman" panose="02020603050405020304" pitchFamily="18" charset="0"/>
                          <a:cs typeface="Times New Roman" panose="02020603050405020304" pitchFamily="18" charset="0"/>
                        </a:rPr>
                        <a:t>Agriculture</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10,000.00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20,000.00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30,000.00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r>
                        <a:rPr lang="en-US" sz="1400" spc="0" dirty="0" smtClean="0">
                          <a:effectLst/>
                          <a:latin typeface="Times New Roman" panose="02020603050405020304" pitchFamily="18" charset="0"/>
                          <a:cs typeface="Times New Roman" panose="02020603050405020304" pitchFamily="18" charset="0"/>
                        </a:rPr>
                        <a:t>Promote </a:t>
                      </a:r>
                      <a:r>
                        <a:rPr lang="en-US" sz="1400" spc="0" dirty="0">
                          <a:effectLst/>
                          <a:latin typeface="Times New Roman" panose="02020603050405020304" pitchFamily="18" charset="0"/>
                          <a:cs typeface="Times New Roman" panose="02020603050405020304" pitchFamily="18" charset="0"/>
                        </a:rPr>
                        <a:t>food security and growth for farmers income</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8578">
                <a:tc>
                  <a:txBody>
                    <a:bodyPr/>
                    <a:lstStyle/>
                    <a:p>
                      <a:pPr marL="0" marR="0">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Internal Management of the Organization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1,500.00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34,308.00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r>
                        <a:rPr lang="en-US" sz="1400" spc="0" dirty="0" smtClean="0">
                          <a:effectLst/>
                          <a:latin typeface="Times New Roman" panose="02020603050405020304" pitchFamily="18" charset="0"/>
                          <a:cs typeface="Times New Roman" panose="02020603050405020304" pitchFamily="18" charset="0"/>
                        </a:rPr>
                        <a:t>55,000.00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90,808.00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Strengthen </a:t>
                      </a:r>
                      <a:r>
                        <a:rPr lang="en-US" sz="1400" spc="0" dirty="0">
                          <a:effectLst/>
                          <a:latin typeface="Times New Roman" panose="02020603050405020304" pitchFamily="18" charset="0"/>
                          <a:cs typeface="Times New Roman" panose="02020603050405020304" pitchFamily="18" charset="0"/>
                        </a:rPr>
                        <a:t>service delivery capacity of the Assembly by December 2020</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18780">
                <a:tc>
                  <a:txBody>
                    <a:bodyPr/>
                    <a:lstStyle/>
                    <a:p>
                      <a:pPr marL="0" marR="0" algn="l">
                        <a:lnSpc>
                          <a:spcPct val="107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Compensation of Employees</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549,383.86</a:t>
                      </a: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spc="0" dirty="0" smtClean="0">
                          <a:effectLst/>
                          <a:latin typeface="Times New Roman" panose="02020603050405020304" pitchFamily="18" charset="0"/>
                          <a:cs typeface="Times New Roman" panose="02020603050405020304" pitchFamily="18" charset="0"/>
                        </a:rPr>
                        <a:t>549,383.86</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smtClean="0">
                          <a:effectLst/>
                          <a:latin typeface="Times New Roman" panose="02020603050405020304" pitchFamily="18" charset="0"/>
                          <a:ea typeface="Calibri" panose="020F0502020204030204" pitchFamily="34" charset="0"/>
                          <a:cs typeface="Times New Roman" panose="02020603050405020304" pitchFamily="18" charset="0"/>
                        </a:rPr>
                        <a:t>Remuneration</a:t>
                      </a:r>
                      <a:r>
                        <a:rPr lang="en-US" sz="1400" spc="0" baseline="0" dirty="0" smtClean="0">
                          <a:effectLst/>
                          <a:latin typeface="Times New Roman" panose="02020603050405020304" pitchFamily="18" charset="0"/>
                          <a:ea typeface="Calibri" panose="020F0502020204030204" pitchFamily="34" charset="0"/>
                          <a:cs typeface="Times New Roman" panose="02020603050405020304" pitchFamily="18" charset="0"/>
                        </a:rPr>
                        <a:t> for service rendered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6409">
                <a:tc>
                  <a:txBody>
                    <a:bodyPr/>
                    <a:lstStyle/>
                    <a:p>
                      <a:pPr marL="0" marR="0">
                        <a:lnSpc>
                          <a:spcPct val="107000"/>
                        </a:lnSpc>
                        <a:spcBef>
                          <a:spcPts val="0"/>
                        </a:spcBef>
                        <a:spcAft>
                          <a:spcPts val="0"/>
                        </a:spcAft>
                      </a:pPr>
                      <a:r>
                        <a:rPr lang="en-US" sz="1400" b="1" spc="0" dirty="0">
                          <a:effectLst/>
                          <a:latin typeface="Times New Roman" panose="02020603050405020304" pitchFamily="18" charset="0"/>
                          <a:cs typeface="Times New Roman" panose="02020603050405020304" pitchFamily="18" charset="0"/>
                        </a:rPr>
                        <a:t>Total</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cs typeface="Times New Roman" panose="02020603050405020304" pitchFamily="18" charset="0"/>
                        </a:rPr>
                        <a:t>3,000.00</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cs typeface="Times New Roman" panose="02020603050405020304" pitchFamily="18" charset="0"/>
                        </a:rPr>
                        <a:t>583,691.86</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cs typeface="Times New Roman" panose="02020603050405020304" pitchFamily="18" charset="0"/>
                        </a:rPr>
                        <a:t>200,000.00</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a:effectLst/>
                          <a:latin typeface="Times New Roman" panose="02020603050405020304" pitchFamily="18" charset="0"/>
                          <a:cs typeface="Times New Roman" panose="02020603050405020304" pitchFamily="18" charset="0"/>
                        </a:rPr>
                        <a:t> </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cs typeface="Times New Roman" panose="02020603050405020304" pitchFamily="18" charset="0"/>
                        </a:rPr>
                        <a:t>111,236.00</a:t>
                      </a:r>
                      <a:r>
                        <a:rPr lang="en-US" sz="1400" b="1" spc="0" dirty="0">
                          <a:effectLst/>
                          <a:latin typeface="Times New Roman" panose="02020603050405020304" pitchFamily="18" charset="0"/>
                          <a:cs typeface="Times New Roman" panose="02020603050405020304" pitchFamily="18" charset="0"/>
                        </a:rPr>
                        <a:t> </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a:effectLst/>
                          <a:latin typeface="Times New Roman" panose="02020603050405020304" pitchFamily="18" charset="0"/>
                          <a:cs typeface="Times New Roman" panose="02020603050405020304" pitchFamily="18" charset="0"/>
                        </a:rPr>
                        <a:t> </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spc="0" dirty="0" smtClean="0">
                          <a:effectLst/>
                          <a:latin typeface="Times New Roman" panose="02020603050405020304" pitchFamily="18" charset="0"/>
                          <a:cs typeface="Times New Roman" panose="02020603050405020304" pitchFamily="18" charset="0"/>
                        </a:rPr>
                        <a:t>897,963.86</a:t>
                      </a:r>
                      <a:endParaRPr lang="en-US" sz="1400" b="1"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spc="0" dirty="0">
                          <a:effectLst/>
                          <a:latin typeface="Times New Roman" panose="02020603050405020304" pitchFamily="18" charset="0"/>
                          <a:cs typeface="Times New Roman" panose="02020603050405020304" pitchFamily="18" charset="0"/>
                        </a:rPr>
                        <a:t> </a:t>
                      </a:r>
                      <a:endParaRPr lang="en-US" sz="1400" spc="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8662" marR="386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228600" y="0"/>
            <a:ext cx="8610600" cy="4572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78</a:t>
            </a:fld>
            <a:endParaRPr lang="en-US"/>
          </a:p>
        </p:txBody>
      </p:sp>
    </p:spTree>
    <p:extLst>
      <p:ext uri="{BB962C8B-B14F-4D97-AF65-F5344CB8AC3E}">
        <p14:creationId xmlns:p14="http://schemas.microsoft.com/office/powerpoint/2010/main" val="1728117259"/>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403724076"/>
              </p:ext>
            </p:extLst>
          </p:nvPr>
        </p:nvGraphicFramePr>
        <p:xfrm>
          <a:off x="304800" y="564676"/>
          <a:ext cx="8534400" cy="5705619"/>
        </p:xfrm>
        <a:graphic>
          <a:graphicData uri="http://schemas.openxmlformats.org/drawingml/2006/table">
            <a:tbl>
              <a:tblPr firstRow="1" firstCol="1" bandRow="1"/>
              <a:tblGrid>
                <a:gridCol w="1371600"/>
                <a:gridCol w="762000"/>
                <a:gridCol w="838200"/>
                <a:gridCol w="838200"/>
                <a:gridCol w="838200"/>
                <a:gridCol w="762000"/>
                <a:gridCol w="762000"/>
                <a:gridCol w="914400"/>
                <a:gridCol w="1447800"/>
              </a:tblGrid>
              <a:tr h="349724">
                <a:tc gridSpan="9">
                  <a:txBody>
                    <a:bodyPr/>
                    <a:lstStyle/>
                    <a:p>
                      <a:pPr marL="0" marR="0" indent="0" algn="ctr" defTabSz="685800" rtl="0" eaLnBrk="1" fontAlgn="auto" latinLnBrk="0" hangingPunct="1">
                        <a:lnSpc>
                          <a:spcPct val="107000"/>
                        </a:lnSpc>
                        <a:spcBef>
                          <a:spcPts val="0"/>
                        </a:spcBef>
                        <a:spcAft>
                          <a:spcPts val="0"/>
                        </a:spcAft>
                        <a:buClrTx/>
                        <a:buSzTx/>
                        <a:buFontTx/>
                        <a:buNone/>
                        <a:tabLst/>
                        <a:defRPr/>
                      </a:pPr>
                      <a:r>
                        <a:rPr lang="en-US" sz="1400" b="1" dirty="0" smtClean="0">
                          <a:effectLst/>
                          <a:latin typeface="Times New Roman" panose="02020603050405020304" pitchFamily="18" charset="0"/>
                          <a:cs typeface="Times New Roman" panose="02020603050405020304" pitchFamily="18" charset="0"/>
                        </a:rPr>
                        <a:t>ENVIRONMENTAL AND SANITATION MANAGEMENT</a:t>
                      </a:r>
                      <a:endPar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4800">
                <a:tc gridSpan="9">
                  <a:txBody>
                    <a:bodyPr/>
                    <a:lstStyle/>
                    <a:p>
                      <a:pPr marL="0" marR="0" indent="0" algn="ctr" defTabSz="685800" rtl="0" eaLnBrk="1" fontAlgn="auto" latinLnBrk="0" hangingPunct="1">
                        <a:lnSpc>
                          <a:spcPct val="107000"/>
                        </a:lnSpc>
                        <a:spcBef>
                          <a:spcPts val="0"/>
                        </a:spcBef>
                        <a:spcAft>
                          <a:spcPts val="0"/>
                        </a:spcAft>
                        <a:buClrTx/>
                        <a:buSzTx/>
                        <a:buFontTx/>
                        <a:buNone/>
                        <a:tabLst/>
                        <a:defRPr/>
                      </a:pPr>
                      <a:r>
                        <a:rPr lang="en-US" sz="1400" b="1" dirty="0" smtClean="0">
                          <a:effectLst/>
                          <a:latin typeface="Times New Roman" panose="02020603050405020304" pitchFamily="18" charset="0"/>
                          <a:cs typeface="Times New Roman" panose="02020603050405020304" pitchFamily="18" charset="0"/>
                        </a:rPr>
                        <a:t>Disaster Prevention and Management</a:t>
                      </a:r>
                      <a:endPar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914400">
                <a:tc>
                  <a:txBody>
                    <a:bodyPr/>
                    <a:lstStyle/>
                    <a:p>
                      <a:pPr marL="0" marR="0">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List all </a:t>
                      </a:r>
                      <a:r>
                        <a:rPr lang="en-US" sz="1400" b="1" spc="0" dirty="0" err="1">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 and Projects (Operations)</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IGF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GOG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DACF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smtClean="0">
                          <a:effectLst/>
                          <a:latin typeface="Times New Roman" panose="02020603050405020304" pitchFamily="18" charset="0"/>
                          <a:ea typeface="Calibri" panose="020F0502020204030204" pitchFamily="34" charset="0"/>
                          <a:cs typeface="Times New Roman" panose="02020603050405020304" pitchFamily="18" charset="0"/>
                        </a:rPr>
                        <a:t>DACF-RFG </a:t>
                      </a: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Donor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MPs Fund</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Total Budget (GHȼ)</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400" b="1" spc="0" dirty="0">
                          <a:effectLst/>
                          <a:latin typeface="Times New Roman" panose="02020603050405020304" pitchFamily="18" charset="0"/>
                          <a:ea typeface="Calibri" panose="020F0502020204030204" pitchFamily="34" charset="0"/>
                          <a:cs typeface="Times New Roman" panose="02020603050405020304" pitchFamily="18" charset="0"/>
                        </a:rPr>
                        <a:t>Justification</a:t>
                      </a:r>
                      <a:endParaRPr lang="en-US" sz="1400" spc="0" dirty="0">
                        <a:effectLst/>
                        <a:latin typeface="Calibri" panose="020F0502020204030204" pitchFamily="34" charset="0"/>
                        <a:ea typeface="Calibri" panose="020F0502020204030204" pitchFamily="34" charset="0"/>
                        <a:cs typeface="Times New Roman" panose="02020603050405020304" pitchFamily="18" charset="0"/>
                      </a:endParaRPr>
                    </a:p>
                  </a:txBody>
                  <a:tcPr marL="12591" marR="125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43000">
                <a:tc>
                  <a:txBody>
                    <a:bodyPr/>
                    <a:lstStyle/>
                    <a:p>
                      <a:pPr marL="0" marR="0">
                        <a:lnSpc>
                          <a:spcPct val="107000"/>
                        </a:lnSpc>
                        <a:spcBef>
                          <a:spcPts val="0"/>
                        </a:spcBef>
                        <a:spcAft>
                          <a:spcPts val="0"/>
                        </a:spcAft>
                      </a:pPr>
                      <a:r>
                        <a:rPr lang="en-US" sz="1400" dirty="0" smtClean="0">
                          <a:effectLst/>
                          <a:latin typeface="Times New Roman" panose="02020603050405020304" pitchFamily="18" charset="0"/>
                          <a:cs typeface="Times New Roman" panose="02020603050405020304" pitchFamily="18" charset="0"/>
                        </a:rPr>
                        <a:t>Disaster </a:t>
                      </a:r>
                      <a:r>
                        <a:rPr lang="en-US" sz="1400" dirty="0">
                          <a:effectLst/>
                          <a:latin typeface="Times New Roman" panose="02020603050405020304" pitchFamily="18" charset="0"/>
                          <a:cs typeface="Times New Roman" panose="02020603050405020304" pitchFamily="18" charset="0"/>
                        </a:rPr>
                        <a:t>Management Operations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cs typeface="Times New Roman" panose="02020603050405020304" pitchFamily="18" charset="0"/>
                        </a:rPr>
                        <a:t>25,000.00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cs typeface="Times New Roman" panose="02020603050405020304" pitchFamily="18" charset="0"/>
                        </a:rPr>
                        <a:t>25,000.00</a:t>
                      </a: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Provision of relief items, disaster education, tree planting, </a:t>
                      </a:r>
                      <a:r>
                        <a:rPr lang="en-US" sz="1400" dirty="0" smtClean="0">
                          <a:effectLst/>
                          <a:latin typeface="Times New Roman" panose="02020603050405020304" pitchFamily="18" charset="0"/>
                          <a:cs typeface="Times New Roman" panose="02020603050405020304" pitchFamily="18" charset="0"/>
                        </a:rPr>
                        <a:t>training</a:t>
                      </a:r>
                      <a:r>
                        <a:rPr lang="en-US" sz="1400" baseline="0" dirty="0" smtClean="0">
                          <a:effectLst/>
                          <a:latin typeface="Times New Roman" panose="02020603050405020304" pitchFamily="18" charset="0"/>
                          <a:cs typeface="Times New Roman" panose="02020603050405020304" pitchFamily="18" charset="0"/>
                        </a:rPr>
                        <a:t> </a:t>
                      </a:r>
                      <a:r>
                        <a:rPr lang="en-US" sz="1400" baseline="0" dirty="0" err="1" smtClean="0">
                          <a:effectLst/>
                          <a:latin typeface="Times New Roman" panose="02020603050405020304" pitchFamily="18" charset="0"/>
                          <a:cs typeface="Times New Roman" panose="02020603050405020304" pitchFamily="18" charset="0"/>
                        </a:rPr>
                        <a:t>etc</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3400">
                <a:tc>
                  <a:txBody>
                    <a:bodyPr/>
                    <a:lstStyle/>
                    <a:p>
                      <a:pPr marL="0" marR="0">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Internal Management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cs typeface="Times New Roman" panose="02020603050405020304" pitchFamily="18" charset="0"/>
                        </a:rPr>
                        <a:t>5,000.00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cs typeface="Times New Roman" panose="02020603050405020304" pitchFamily="18" charset="0"/>
                        </a:rPr>
                        <a:t>5,000.00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I</a:t>
                      </a:r>
                      <a:r>
                        <a:rPr lang="en-US" sz="1400" dirty="0" smtClean="0">
                          <a:effectLst/>
                          <a:latin typeface="Times New Roman" panose="02020603050405020304" pitchFamily="18" charset="0"/>
                          <a:cs typeface="Times New Roman" panose="02020603050405020304" pitchFamily="18" charset="0"/>
                        </a:rPr>
                        <a:t>mprove internal operations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4800">
                <a:tc>
                  <a:txBody>
                    <a:bodyPr/>
                    <a:lstStyle/>
                    <a:p>
                      <a:pPr marL="0" marR="0">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Total</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30,000.00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30,000.00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gridSpan="9">
                  <a:txBody>
                    <a:bodyPr/>
                    <a:lstStyle/>
                    <a:p>
                      <a:pPr marL="0" marR="0">
                        <a:lnSpc>
                          <a:spcPct val="107000"/>
                        </a:lnSpc>
                        <a:spcBef>
                          <a:spcPts val="0"/>
                        </a:spcBef>
                        <a:spcAft>
                          <a:spcPts val="0"/>
                        </a:spcAft>
                      </a:pPr>
                      <a:endParaRPr lang="en-US" sz="1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BIRTH AND DEATH</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r">
                        <a:lnSpc>
                          <a:spcPct val="107000"/>
                        </a:lnSpc>
                        <a:spcBef>
                          <a:spcPts val="0"/>
                        </a:spcBef>
                        <a:spcAft>
                          <a:spcPts val="0"/>
                        </a:spcAft>
                      </a:pPr>
                      <a:endParaRPr lang="en-US" sz="1400" dirty="0" smtClean="0">
                        <a:effectLst/>
                        <a:latin typeface="Times New Roman" panose="02020603050405020304" pitchFamily="18"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6310">
                <a:tc>
                  <a:txBody>
                    <a:bodyPr/>
                    <a:lstStyle/>
                    <a:p>
                      <a:pPr marL="0" marR="0">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Internal Management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cs typeface="Times New Roman" panose="02020603050405020304" pitchFamily="18" charset="0"/>
                        </a:rPr>
                        <a:t>2,000.00</a:t>
                      </a: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cs typeface="Times New Roman" panose="02020603050405020304" pitchFamily="18" charset="0"/>
                        </a:rPr>
                        <a:t>5,000.00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dirty="0" smtClean="0">
                          <a:effectLst/>
                          <a:latin typeface="Times New Roman" panose="02020603050405020304" pitchFamily="18" charset="0"/>
                          <a:cs typeface="Times New Roman" panose="02020603050405020304" pitchFamily="18" charset="0"/>
                        </a:rPr>
                        <a:t>7,000.00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 </a:t>
                      </a:r>
                      <a:r>
                        <a:rPr lang="en-US" sz="1400" dirty="0" smtClean="0">
                          <a:effectLst/>
                          <a:latin typeface="Times New Roman" panose="02020603050405020304" pitchFamily="18" charset="0"/>
                          <a:cs typeface="Times New Roman" panose="02020603050405020304" pitchFamily="18" charset="0"/>
                        </a:rPr>
                        <a:t>To improve internal operations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6310">
                <a:tc>
                  <a:txBody>
                    <a:bodyPr/>
                    <a:lstStyle/>
                    <a:p>
                      <a:pPr marL="0" marR="0">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Total</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ea typeface="Calibri" panose="020F0502020204030204" pitchFamily="34" charset="0"/>
                          <a:cs typeface="Times New Roman" panose="02020603050405020304" pitchFamily="18" charset="0"/>
                        </a:rPr>
                        <a:t>2,000.00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5,000.00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7,000.00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6310">
                <a:tc>
                  <a:txBody>
                    <a:bodyPr/>
                    <a:lstStyle/>
                    <a:p>
                      <a:pPr marL="0" marR="0" algn="ctr">
                        <a:lnSpc>
                          <a:spcPct val="107000"/>
                        </a:lnSpc>
                        <a:spcBef>
                          <a:spcPts val="0"/>
                        </a:spcBef>
                        <a:spcAft>
                          <a:spcPts val="0"/>
                        </a:spcAft>
                      </a:pPr>
                      <a:r>
                        <a:rPr lang="en-US" sz="1400" b="1" dirty="0">
                          <a:effectLst/>
                          <a:latin typeface="Times New Roman" panose="02020603050405020304" pitchFamily="18" charset="0"/>
                          <a:cs typeface="Times New Roman" panose="02020603050405020304" pitchFamily="18" charset="0"/>
                        </a:rPr>
                        <a:t>GRAND TOTAL</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591,960.00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2,329,124.64</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4,329,319.00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1,181,803.00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320,236.00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400,000.00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400" b="1" dirty="0" smtClean="0">
                          <a:effectLst/>
                          <a:latin typeface="Times New Roman" panose="02020603050405020304" pitchFamily="18" charset="0"/>
                          <a:cs typeface="Times New Roman" panose="02020603050405020304" pitchFamily="18" charset="0"/>
                        </a:rPr>
                        <a:t>9,157,442.64</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1100" dirty="0">
                          <a:effectLst/>
                          <a:latin typeface="Times New Roman" panose="02020603050405020304" pitchFamily="18" charset="0"/>
                          <a:cs typeface="Times New Roman" panose="02020603050405020304" pitchFamily="18" charset="0"/>
                        </a:rPr>
                        <a:t> </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135" marR="5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le 1"/>
          <p:cNvSpPr>
            <a:spLocks noGrp="1"/>
          </p:cNvSpPr>
          <p:nvPr>
            <p:ph type="title"/>
          </p:nvPr>
        </p:nvSpPr>
        <p:spPr>
          <a:xfrm>
            <a:off x="304800" y="0"/>
            <a:ext cx="8534400" cy="609600"/>
          </a:xfrm>
        </p:spPr>
        <p:txBody>
          <a:bodyPr>
            <a:normAutofit/>
          </a:bodyPr>
          <a:lstStyle/>
          <a:p>
            <a:r>
              <a:rPr lang="en-US" sz="1400" b="1" dirty="0">
                <a:latin typeface="Times New Roman" panose="02020603050405020304" pitchFamily="18" charset="0"/>
                <a:cs typeface="Times New Roman" panose="02020603050405020304" pitchFamily="18" charset="0"/>
              </a:rPr>
              <a:t>PROJECTS &amp; PROGRAMMES FOR 2021 AND CORRESPONDING COST AND JUSTIFICATION</a:t>
            </a:r>
            <a:endParaRPr lang="en-US" sz="1400" dirty="0"/>
          </a:p>
        </p:txBody>
      </p:sp>
      <p:sp>
        <p:nvSpPr>
          <p:cNvPr id="2" name="Slide Number Placeholder 1"/>
          <p:cNvSpPr>
            <a:spLocks noGrp="1"/>
          </p:cNvSpPr>
          <p:nvPr>
            <p:ph type="sldNum" sz="quarter" idx="12"/>
          </p:nvPr>
        </p:nvSpPr>
        <p:spPr/>
        <p:txBody>
          <a:bodyPr/>
          <a:lstStyle/>
          <a:p>
            <a:fld id="{571CD3C2-A472-4BA3-88D7-833F7D0C5725}" type="slidenum">
              <a:rPr lang="en-US" smtClean="0"/>
              <a:t>79</a:t>
            </a:fld>
            <a:endParaRPr lang="en-US"/>
          </a:p>
        </p:txBody>
      </p:sp>
    </p:spTree>
    <p:extLst>
      <p:ext uri="{BB962C8B-B14F-4D97-AF65-F5344CB8AC3E}">
        <p14:creationId xmlns:p14="http://schemas.microsoft.com/office/powerpoint/2010/main" val="25852561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382000" cy="563562"/>
          </a:xfrm>
        </p:spPr>
        <p:txBody>
          <a:bodyPr>
            <a:noAutofit/>
          </a:bodyPr>
          <a:lstStyle/>
          <a:p>
            <a:r>
              <a:rPr lang="en-US" sz="2800" b="1" dirty="0" smtClean="0">
                <a:latin typeface="Times New Roman" panose="02020603050405020304" pitchFamily="18" charset="0"/>
                <a:cs typeface="Times New Roman" panose="02020603050405020304" pitchFamily="18" charset="0"/>
              </a:rPr>
              <a:t>Sanitation Budget</a:t>
            </a:r>
            <a:endParaRPr lang="en-US" sz="2800" b="1" dirty="0">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62473199"/>
              </p:ext>
            </p:extLst>
          </p:nvPr>
        </p:nvGraphicFramePr>
        <p:xfrm>
          <a:off x="304800" y="685800"/>
          <a:ext cx="8382000" cy="2590800"/>
        </p:xfrm>
        <a:graphic>
          <a:graphicData uri="http://schemas.openxmlformats.org/drawingml/2006/table">
            <a:tbl>
              <a:tblPr firstRow="1" bandRow="1">
                <a:tableStyleId>{5940675A-B579-460E-94D1-54222C63F5DA}</a:tableStyleId>
              </a:tblPr>
              <a:tblGrid>
                <a:gridCol w="592666">
                  <a:extLst>
                    <a:ext uri="{9D8B030D-6E8A-4147-A177-3AD203B41FA5}">
                      <a16:colId xmlns="" xmlns:a16="http://schemas.microsoft.com/office/drawing/2014/main" val="20000"/>
                    </a:ext>
                  </a:extLst>
                </a:gridCol>
                <a:gridCol w="5588000">
                  <a:extLst>
                    <a:ext uri="{9D8B030D-6E8A-4147-A177-3AD203B41FA5}">
                      <a16:colId xmlns="" xmlns:a16="http://schemas.microsoft.com/office/drawing/2014/main" val="20001"/>
                    </a:ext>
                  </a:extLst>
                </a:gridCol>
                <a:gridCol w="2201334">
                  <a:extLst>
                    <a:ext uri="{9D8B030D-6E8A-4147-A177-3AD203B41FA5}">
                      <a16:colId xmlns="" xmlns:a16="http://schemas.microsoft.com/office/drawing/2014/main" val="20002"/>
                    </a:ext>
                  </a:extLst>
                </a:gridCol>
              </a:tblGrid>
              <a:tr h="395294">
                <a:tc gridSpan="3">
                  <a:txBody>
                    <a:bodyPr/>
                    <a:lstStyle/>
                    <a:p>
                      <a:pPr algn="ctr"/>
                      <a:r>
                        <a:rPr lang="en-US" sz="1600" b="1" dirty="0" smtClean="0">
                          <a:latin typeface="Times New Roman" panose="02020603050405020304" pitchFamily="18" charset="0"/>
                          <a:cs typeface="Times New Roman" panose="02020603050405020304" pitchFamily="18" charset="0"/>
                        </a:rPr>
                        <a:t>Liquid Waste</a:t>
                      </a:r>
                      <a:endParaRPr lang="en-US" sz="1600" b="1" dirty="0">
                        <a:latin typeface="Times New Roman" panose="02020603050405020304" pitchFamily="18" charset="0"/>
                        <a:cs typeface="Times New Roman" panose="02020603050405020304" pitchFamily="18" charset="0"/>
                      </a:endParaRPr>
                    </a:p>
                  </a:txBody>
                  <a:tcPr/>
                </a:tc>
                <a:tc hMerge="1">
                  <a:txBody>
                    <a:bodyPr/>
                    <a:lstStyle/>
                    <a:p>
                      <a:endParaRPr lang="en-US" dirty="0"/>
                    </a:p>
                  </a:txBody>
                  <a:tcPr/>
                </a:tc>
                <a:tc hMerge="1">
                  <a:txBody>
                    <a:bodyPr/>
                    <a:lstStyle/>
                    <a:p>
                      <a:endParaRPr lang="en-US" dirty="0"/>
                    </a:p>
                  </a:txBody>
                  <a:tcPr/>
                </a:tc>
                <a:extLst>
                  <a:ext uri="{0D108BD9-81ED-4DB2-BD59-A6C34878D82A}">
                    <a16:rowId xmlns="" xmlns:a16="http://schemas.microsoft.com/office/drawing/2014/main" val="10000"/>
                  </a:ext>
                </a:extLst>
              </a:tr>
              <a:tr h="395294">
                <a:tc>
                  <a:txBody>
                    <a:bodyPr/>
                    <a:lstStyle/>
                    <a:p>
                      <a:pPr algn="ctr"/>
                      <a:r>
                        <a:rPr lang="en-US" sz="1600" b="1" dirty="0" smtClean="0">
                          <a:latin typeface="Times New Roman" panose="02020603050405020304" pitchFamily="18" charset="0"/>
                          <a:cs typeface="Times New Roman" panose="02020603050405020304" pitchFamily="18" charset="0"/>
                        </a:rPr>
                        <a:t>No</a:t>
                      </a:r>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Name</a:t>
                      </a:r>
                      <a:r>
                        <a:rPr lang="en-US" sz="1600" b="1" baseline="0" dirty="0" smtClean="0">
                          <a:latin typeface="Times New Roman" panose="02020603050405020304" pitchFamily="18" charset="0"/>
                          <a:cs typeface="Times New Roman" panose="02020603050405020304" pitchFamily="18" charset="0"/>
                        </a:rPr>
                        <a:t> of Activity/Project</a:t>
                      </a:r>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Budget </a:t>
                      </a:r>
                      <a:endParaRPr lang="en-US" sz="1600" b="1"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1"/>
                  </a:ext>
                </a:extLst>
              </a:tr>
              <a:tr h="375597">
                <a:tc>
                  <a:txBody>
                    <a:bodyPr/>
                    <a:lstStyle/>
                    <a:p>
                      <a:pPr marL="0" marR="0" algn="ctr">
                        <a:lnSpc>
                          <a:spcPct val="107000"/>
                        </a:lnSpc>
                        <a:spcBef>
                          <a:spcPts val="0"/>
                        </a:spcBef>
                        <a:spcAft>
                          <a:spcPts val="0"/>
                        </a:spcAft>
                      </a:pPr>
                      <a:r>
                        <a:rPr lang="en-US" sz="1600" dirty="0" smtClean="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600" dirty="0" smtClean="0">
                          <a:effectLst/>
                          <a:latin typeface="Times New Roman" panose="02020603050405020304" pitchFamily="18" charset="0"/>
                          <a:ea typeface="Calibri" panose="020F0502020204030204" pitchFamily="34" charset="0"/>
                          <a:cs typeface="Times New Roman" panose="02020603050405020304" pitchFamily="18" charset="0"/>
                        </a:rPr>
                        <a:t>Fumigation</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1600" dirty="0" smtClean="0">
                          <a:effectLst/>
                          <a:latin typeface="Times New Roman" panose="02020603050405020304" pitchFamily="18" charset="0"/>
                          <a:ea typeface="Calibri" panose="020F0502020204030204" pitchFamily="34" charset="0"/>
                          <a:cs typeface="Times New Roman" panose="02020603050405020304" pitchFamily="18" charset="0"/>
                        </a:rPr>
                        <a:t>161,000.00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375597">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n-ea"/>
                          <a:cs typeface="Times New Roman" panose="02020603050405020304" pitchFamily="18" charset="0"/>
                        </a:rPr>
                        <a:t>2</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Rehabilitate existing toilet facilities District wide.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1600" dirty="0" smtClean="0">
                          <a:effectLst/>
                          <a:latin typeface="Times New Roman" panose="02020603050405020304" pitchFamily="18" charset="0"/>
                          <a:cs typeface="Times New Roman" panose="02020603050405020304" pitchFamily="18" charset="0"/>
                        </a:rPr>
                        <a:t>250,000.00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extLst>
                  <a:ext uri="{0D108BD9-81ED-4DB2-BD59-A6C34878D82A}">
                    <a16:rowId xmlns="" xmlns:a16="http://schemas.microsoft.com/office/drawing/2014/main" val="10002"/>
                  </a:ext>
                </a:extLst>
              </a:tr>
              <a:tr h="653724">
                <a:tc>
                  <a:txBody>
                    <a:bodyPr/>
                    <a:lstStyle/>
                    <a:p>
                      <a:pPr marL="0" marR="0" algn="ctr">
                        <a:lnSpc>
                          <a:spcPct val="107000"/>
                        </a:lnSpc>
                        <a:spcBef>
                          <a:spcPts val="0"/>
                        </a:spcBef>
                        <a:spcAft>
                          <a:spcPts val="0"/>
                        </a:spcAft>
                      </a:pPr>
                      <a:r>
                        <a:rPr lang="en-US" sz="1600" dirty="0">
                          <a:effectLst/>
                          <a:latin typeface="Times New Roman" panose="02020603050405020304" pitchFamily="18" charset="0"/>
                          <a:ea typeface="+mn-ea"/>
                          <a:cs typeface="Times New Roman" panose="02020603050405020304" pitchFamily="18" charset="0"/>
                        </a:rPr>
                        <a:t>3</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600" dirty="0" smtClean="0">
                          <a:effectLst/>
                          <a:latin typeface="Times New Roman" panose="02020603050405020304" pitchFamily="18" charset="0"/>
                          <a:cs typeface="Times New Roman" panose="02020603050405020304" pitchFamily="18" charset="0"/>
                        </a:rPr>
                        <a:t>Encouraging </a:t>
                      </a:r>
                      <a:r>
                        <a:rPr lang="en-US" sz="1600" dirty="0">
                          <a:effectLst/>
                          <a:latin typeface="Times New Roman" panose="02020603050405020304" pitchFamily="18" charset="0"/>
                          <a:cs typeface="Times New Roman" panose="02020603050405020304" pitchFamily="18" charset="0"/>
                        </a:rPr>
                        <a:t>the construction of household latrines in selected </a:t>
                      </a:r>
                    </a:p>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Communities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 </a:t>
                      </a:r>
                      <a:r>
                        <a:rPr lang="en-US" sz="1600" dirty="0" smtClean="0">
                          <a:effectLst/>
                          <a:latin typeface="Times New Roman" panose="02020603050405020304" pitchFamily="18" charset="0"/>
                          <a:cs typeface="Times New Roman" panose="02020603050405020304" pitchFamily="18" charset="0"/>
                        </a:rPr>
                        <a:t>115.000.00</a:t>
                      </a:r>
                      <a:endParaRPr lang="en-US" sz="1600" dirty="0">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extLst>
                  <a:ext uri="{0D108BD9-81ED-4DB2-BD59-A6C34878D82A}">
                    <a16:rowId xmlns="" xmlns:a16="http://schemas.microsoft.com/office/drawing/2014/main" val="10003"/>
                  </a:ext>
                </a:extLst>
              </a:tr>
              <a:tr h="395294">
                <a:tc>
                  <a:txBody>
                    <a:bodyPr/>
                    <a:lstStyle/>
                    <a:p>
                      <a:pPr>
                        <a:lnSpc>
                          <a:spcPct val="107000"/>
                        </a:lnSpc>
                      </a:pPr>
                      <a:endParaRPr lang="en-US" sz="1600">
                        <a:effectLst/>
                        <a:latin typeface="Times New Roman" panose="02020603050405020304" pitchFamily="18"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600" b="1" dirty="0" smtClean="0">
                          <a:effectLst/>
                          <a:latin typeface="Times New Roman" panose="02020603050405020304" pitchFamily="18" charset="0"/>
                          <a:cs typeface="Times New Roman" panose="02020603050405020304" pitchFamily="18" charset="0"/>
                        </a:rPr>
                        <a:t>TOTAL</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1600" b="1" dirty="0" smtClean="0">
                          <a:solidFill>
                            <a:schemeClr val="tx1"/>
                          </a:solidFill>
                          <a:effectLst/>
                          <a:latin typeface="Times New Roman" panose="02020603050405020304" pitchFamily="18" charset="0"/>
                          <a:cs typeface="Times New Roman" panose="02020603050405020304" pitchFamily="18" charset="0"/>
                        </a:rPr>
                        <a:t>526,000.00</a:t>
                      </a:r>
                      <a:endPar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extLst>
                  <a:ext uri="{0D108BD9-81ED-4DB2-BD59-A6C34878D82A}">
                    <a16:rowId xmlns="" xmlns:a16="http://schemas.microsoft.com/office/drawing/2014/main" val="10004"/>
                  </a:ext>
                </a:extLst>
              </a:tr>
            </a:tbl>
          </a:graphicData>
        </a:graphic>
      </p:graphicFrame>
      <p:sp>
        <p:nvSpPr>
          <p:cNvPr id="7" name="Slide Number Placeholder 6"/>
          <p:cNvSpPr>
            <a:spLocks noGrp="1"/>
          </p:cNvSpPr>
          <p:nvPr>
            <p:ph type="sldNum" sz="quarter" idx="12"/>
          </p:nvPr>
        </p:nvSpPr>
        <p:spPr/>
        <p:txBody>
          <a:bodyPr/>
          <a:lstStyle/>
          <a:p>
            <a:fld id="{571CD3C2-A472-4BA3-88D7-833F7D0C5725}" type="slidenum">
              <a:rPr lang="en-US" smtClean="0"/>
              <a:t>80</a:t>
            </a:fld>
            <a:endParaRPr lang="en-US"/>
          </a:p>
        </p:txBody>
      </p:sp>
      <p:graphicFrame>
        <p:nvGraphicFramePr>
          <p:cNvPr id="5" name="Content Placeholder 3"/>
          <p:cNvGraphicFramePr>
            <a:graphicFrameLocks/>
          </p:cNvGraphicFramePr>
          <p:nvPr>
            <p:extLst>
              <p:ext uri="{D42A27DB-BD31-4B8C-83A1-F6EECF244321}">
                <p14:modId xmlns:p14="http://schemas.microsoft.com/office/powerpoint/2010/main" val="475299003"/>
              </p:ext>
            </p:extLst>
          </p:nvPr>
        </p:nvGraphicFramePr>
        <p:xfrm>
          <a:off x="304800" y="3505198"/>
          <a:ext cx="8382000" cy="2971801"/>
        </p:xfrm>
        <a:graphic>
          <a:graphicData uri="http://schemas.openxmlformats.org/drawingml/2006/table">
            <a:tbl>
              <a:tblPr firstRow="1" bandRow="1">
                <a:tableStyleId>{5940675A-B579-460E-94D1-54222C63F5DA}</a:tableStyleId>
              </a:tblPr>
              <a:tblGrid>
                <a:gridCol w="592666">
                  <a:extLst>
                    <a:ext uri="{9D8B030D-6E8A-4147-A177-3AD203B41FA5}">
                      <a16:colId xmlns="" xmlns:a16="http://schemas.microsoft.com/office/drawing/2014/main" val="20000"/>
                    </a:ext>
                  </a:extLst>
                </a:gridCol>
                <a:gridCol w="5588000">
                  <a:extLst>
                    <a:ext uri="{9D8B030D-6E8A-4147-A177-3AD203B41FA5}">
                      <a16:colId xmlns="" xmlns:a16="http://schemas.microsoft.com/office/drawing/2014/main" val="20001"/>
                    </a:ext>
                  </a:extLst>
                </a:gridCol>
                <a:gridCol w="2201334">
                  <a:extLst>
                    <a:ext uri="{9D8B030D-6E8A-4147-A177-3AD203B41FA5}">
                      <a16:colId xmlns="" xmlns:a16="http://schemas.microsoft.com/office/drawing/2014/main" val="20002"/>
                    </a:ext>
                  </a:extLst>
                </a:gridCol>
              </a:tblGrid>
              <a:tr h="424543">
                <a:tc gridSpan="3">
                  <a:txBody>
                    <a:bodyPr/>
                    <a:lstStyle/>
                    <a:p>
                      <a:pPr algn="ctr"/>
                      <a:r>
                        <a:rPr lang="en-US" sz="1600" b="1" dirty="0" smtClean="0">
                          <a:latin typeface="Times New Roman" panose="02020603050405020304" pitchFamily="18" charset="0"/>
                          <a:cs typeface="Times New Roman" panose="02020603050405020304" pitchFamily="18" charset="0"/>
                        </a:rPr>
                        <a:t>Solid Waste</a:t>
                      </a:r>
                      <a:endParaRPr lang="en-US" sz="1600" b="1" dirty="0">
                        <a:latin typeface="Times New Roman" panose="02020603050405020304" pitchFamily="18" charset="0"/>
                        <a:cs typeface="Times New Roman" panose="02020603050405020304" pitchFamily="18" charset="0"/>
                      </a:endParaRPr>
                    </a:p>
                  </a:txBody>
                  <a:tcPr/>
                </a:tc>
                <a:tc hMerge="1">
                  <a:txBody>
                    <a:bodyPr/>
                    <a:lstStyle/>
                    <a:p>
                      <a:endParaRPr lang="en-US" dirty="0"/>
                    </a:p>
                  </a:txBody>
                  <a:tcPr/>
                </a:tc>
                <a:tc hMerge="1">
                  <a:txBody>
                    <a:bodyPr/>
                    <a:lstStyle/>
                    <a:p>
                      <a:endParaRPr lang="en-US" dirty="0"/>
                    </a:p>
                  </a:txBody>
                  <a:tcPr/>
                </a:tc>
                <a:extLst>
                  <a:ext uri="{0D108BD9-81ED-4DB2-BD59-A6C34878D82A}">
                    <a16:rowId xmlns="" xmlns:a16="http://schemas.microsoft.com/office/drawing/2014/main" val="10000"/>
                  </a:ext>
                </a:extLst>
              </a:tr>
              <a:tr h="424543">
                <a:tc>
                  <a:txBody>
                    <a:bodyPr/>
                    <a:lstStyle/>
                    <a:p>
                      <a:pPr algn="ctr"/>
                      <a:r>
                        <a:rPr lang="en-US" sz="1600" b="1" dirty="0" smtClean="0">
                          <a:latin typeface="Times New Roman" panose="02020603050405020304" pitchFamily="18" charset="0"/>
                          <a:cs typeface="Times New Roman" panose="02020603050405020304" pitchFamily="18" charset="0"/>
                        </a:rPr>
                        <a:t>No</a:t>
                      </a:r>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Name</a:t>
                      </a:r>
                      <a:r>
                        <a:rPr lang="en-US" sz="1600" b="1" baseline="0" dirty="0" smtClean="0">
                          <a:latin typeface="Times New Roman" panose="02020603050405020304" pitchFamily="18" charset="0"/>
                          <a:cs typeface="Times New Roman" panose="02020603050405020304" pitchFamily="18" charset="0"/>
                        </a:rPr>
                        <a:t> of Activity/Project</a:t>
                      </a:r>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Budget </a:t>
                      </a:r>
                      <a:endParaRPr lang="en-US" sz="1600" b="1"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1"/>
                  </a:ext>
                </a:extLst>
              </a:tr>
              <a:tr h="424543">
                <a:tc>
                  <a:txBody>
                    <a:bodyPr/>
                    <a:lstStyle/>
                    <a:p>
                      <a:pPr algn="ctr"/>
                      <a:r>
                        <a:rPr lang="en-US" sz="1600" dirty="0" smtClean="0">
                          <a:latin typeface="Times New Roman" panose="02020603050405020304" pitchFamily="18" charset="0"/>
                          <a:cs typeface="Times New Roman" panose="02020603050405020304" pitchFamily="18" charset="0"/>
                        </a:rPr>
                        <a:t>1.</a:t>
                      </a:r>
                      <a:endParaRPr lang="en-US" sz="1600" dirty="0">
                        <a:latin typeface="Times New Roman" panose="02020603050405020304" pitchFamily="18" charset="0"/>
                        <a:cs typeface="Times New Roman" panose="02020603050405020304" pitchFamily="18" charset="0"/>
                      </a:endParaRPr>
                    </a:p>
                  </a:txBody>
                  <a:tcPr/>
                </a:tc>
                <a:tc>
                  <a:txBody>
                    <a:bodyPr/>
                    <a:lstStyle/>
                    <a:p>
                      <a:pPr algn="l"/>
                      <a:r>
                        <a:rPr lang="en-US" sz="1600" dirty="0" smtClean="0">
                          <a:latin typeface="Times New Roman" panose="02020603050405020304" pitchFamily="18" charset="0"/>
                          <a:cs typeface="Times New Roman" panose="02020603050405020304" pitchFamily="18" charset="0"/>
                        </a:rPr>
                        <a:t>Purchase</a:t>
                      </a:r>
                      <a:r>
                        <a:rPr lang="en-US" sz="1600" baseline="0" dirty="0" smtClean="0">
                          <a:latin typeface="Times New Roman" panose="02020603050405020304" pitchFamily="18" charset="0"/>
                          <a:cs typeface="Times New Roman" panose="02020603050405020304" pitchFamily="18" charset="0"/>
                        </a:rPr>
                        <a:t> of Veronica Buckets and dustbins (COVID-19)</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45,000.00</a:t>
                      </a:r>
                      <a:endParaRPr lang="en-US" sz="16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2"/>
                  </a:ext>
                </a:extLst>
              </a:tr>
              <a:tr h="424543">
                <a:tc>
                  <a:txBody>
                    <a:bodyPr/>
                    <a:lstStyle/>
                    <a:p>
                      <a:pPr algn="ctr"/>
                      <a:r>
                        <a:rPr lang="en-US" sz="1600" dirty="0" smtClean="0">
                          <a:latin typeface="Times New Roman" panose="02020603050405020304" pitchFamily="18" charset="0"/>
                          <a:cs typeface="Times New Roman" panose="02020603050405020304" pitchFamily="18" charset="0"/>
                        </a:rPr>
                        <a:t>2.</a:t>
                      </a:r>
                      <a:endParaRPr lang="en-US" sz="1600" dirty="0">
                        <a:latin typeface="Times New Roman" panose="02020603050405020304" pitchFamily="18" charset="0"/>
                        <a:cs typeface="Times New Roman" panose="02020603050405020304" pitchFamily="18" charset="0"/>
                      </a:endParaRPr>
                    </a:p>
                  </a:txBody>
                  <a:tcPr/>
                </a:tc>
                <a:tc>
                  <a:txBody>
                    <a:bodyPr/>
                    <a:lstStyle/>
                    <a:p>
                      <a:pPr algn="l"/>
                      <a:r>
                        <a:rPr lang="en-US" sz="1600" dirty="0" smtClean="0">
                          <a:latin typeface="Times New Roman" panose="02020603050405020304" pitchFamily="18" charset="0"/>
                          <a:cs typeface="Times New Roman" panose="02020603050405020304" pitchFamily="18" charset="0"/>
                        </a:rPr>
                        <a:t>Leveling and pushing of landfill site</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endParaRPr lang="en-US" sz="16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3"/>
                  </a:ext>
                </a:extLst>
              </a:tr>
              <a:tr h="424543">
                <a:tc>
                  <a:txBody>
                    <a:bodyPr/>
                    <a:lstStyle/>
                    <a:p>
                      <a:pPr algn="ctr"/>
                      <a:r>
                        <a:rPr lang="en-US" sz="1600" dirty="0" smtClean="0">
                          <a:latin typeface="Times New Roman" panose="02020603050405020304" pitchFamily="18" charset="0"/>
                          <a:cs typeface="Times New Roman" panose="02020603050405020304" pitchFamily="18" charset="0"/>
                        </a:rPr>
                        <a:t>3.</a:t>
                      </a:r>
                      <a:endParaRPr lang="en-US" sz="1600" dirty="0">
                        <a:latin typeface="Times New Roman" panose="02020603050405020304" pitchFamily="18" charset="0"/>
                        <a:cs typeface="Times New Roman" panose="02020603050405020304" pitchFamily="18" charset="0"/>
                      </a:endParaRPr>
                    </a:p>
                  </a:txBody>
                  <a:tcPr/>
                </a:tc>
                <a:tc>
                  <a:txBody>
                    <a:bodyPr/>
                    <a:lstStyle/>
                    <a:p>
                      <a:pPr algn="l"/>
                      <a:r>
                        <a:rPr lang="en-US" sz="1600" dirty="0" smtClean="0">
                          <a:latin typeface="Times New Roman" panose="02020603050405020304" pitchFamily="18" charset="0"/>
                          <a:cs typeface="Times New Roman" panose="02020603050405020304" pitchFamily="18" charset="0"/>
                        </a:rPr>
                        <a:t>Management</a:t>
                      </a:r>
                      <a:r>
                        <a:rPr lang="en-US" sz="1600" baseline="0" dirty="0" smtClean="0">
                          <a:latin typeface="Times New Roman" panose="02020603050405020304" pitchFamily="18" charset="0"/>
                          <a:cs typeface="Times New Roman" panose="02020603050405020304" pitchFamily="18" charset="0"/>
                        </a:rPr>
                        <a:t> of waste and land fill site</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smtClean="0">
                          <a:latin typeface="Times New Roman" panose="02020603050405020304" pitchFamily="18" charset="0"/>
                          <a:cs typeface="Times New Roman" panose="02020603050405020304" pitchFamily="18" charset="0"/>
                        </a:rPr>
                        <a:t>105.000.00</a:t>
                      </a:r>
                      <a:endParaRPr lang="en-US" sz="16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4"/>
                  </a:ext>
                </a:extLst>
              </a:tr>
              <a:tr h="424543">
                <a:tc>
                  <a:txBody>
                    <a:bodyPr/>
                    <a:lstStyle/>
                    <a:p>
                      <a:pPr algn="ctr"/>
                      <a:r>
                        <a:rPr lang="en-US" sz="1600" dirty="0" smtClean="0">
                          <a:latin typeface="Times New Roman" panose="02020603050405020304" pitchFamily="18" charset="0"/>
                          <a:cs typeface="Times New Roman" panose="02020603050405020304" pitchFamily="18" charset="0"/>
                        </a:rPr>
                        <a:t>4.</a:t>
                      </a:r>
                      <a:endParaRPr lang="en-US" sz="1600" dirty="0">
                        <a:latin typeface="Times New Roman" panose="02020603050405020304" pitchFamily="18" charset="0"/>
                        <a:cs typeface="Times New Roman" panose="02020603050405020304" pitchFamily="18" charset="0"/>
                      </a:endParaRPr>
                    </a:p>
                  </a:txBody>
                  <a:tcPr/>
                </a:tc>
                <a:tc>
                  <a:txBody>
                    <a:bodyPr/>
                    <a:lstStyle/>
                    <a:p>
                      <a:pPr algn="l"/>
                      <a:r>
                        <a:rPr lang="en-US" sz="1600" dirty="0" smtClean="0">
                          <a:latin typeface="Times New Roman" panose="02020603050405020304" pitchFamily="18" charset="0"/>
                          <a:cs typeface="Times New Roman" panose="02020603050405020304" pitchFamily="18" charset="0"/>
                        </a:rPr>
                        <a:t>Deductions</a:t>
                      </a:r>
                      <a:r>
                        <a:rPr lang="en-US" sz="1600" baseline="0" dirty="0" smtClean="0">
                          <a:latin typeface="Times New Roman" panose="02020603050405020304" pitchFamily="18" charset="0"/>
                          <a:cs typeface="Times New Roman" panose="02020603050405020304" pitchFamily="18" charset="0"/>
                        </a:rPr>
                        <a:t> at source for Sanitation management</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u="sng" dirty="0" smtClean="0">
                          <a:latin typeface="Times New Roman" panose="02020603050405020304" pitchFamily="18" charset="0"/>
                          <a:cs typeface="Times New Roman" panose="02020603050405020304" pitchFamily="18" charset="0"/>
                        </a:rPr>
                        <a:t>135,000.00</a:t>
                      </a:r>
                      <a:endParaRPr lang="en-US" sz="1600" u="sng"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5"/>
                  </a:ext>
                </a:extLst>
              </a:tr>
              <a:tr h="424543">
                <a:tc>
                  <a:txBody>
                    <a:bodyPr/>
                    <a:lstStyle/>
                    <a:p>
                      <a:pPr algn="ctr"/>
                      <a:endParaRPr lang="en-US" sz="1600" dirty="0">
                        <a:latin typeface="Times New Roman" panose="02020603050405020304" pitchFamily="18" charset="0"/>
                        <a:cs typeface="Times New Roman" panose="02020603050405020304" pitchFamily="18" charset="0"/>
                      </a:endParaRPr>
                    </a:p>
                  </a:txBody>
                  <a:tcPr/>
                </a:tc>
                <a:tc>
                  <a:txBody>
                    <a:bodyPr/>
                    <a:lstStyle/>
                    <a:p>
                      <a:pPr algn="l"/>
                      <a:r>
                        <a:rPr lang="en-US" sz="1600" b="1" dirty="0" smtClean="0">
                          <a:latin typeface="Times New Roman" panose="02020603050405020304" pitchFamily="18" charset="0"/>
                          <a:cs typeface="Times New Roman" panose="02020603050405020304" pitchFamily="18" charset="0"/>
                        </a:rPr>
                        <a:t>TOTAL</a:t>
                      </a:r>
                      <a:endParaRPr lang="en-US" sz="1600" b="1" dirty="0">
                        <a:latin typeface="Times New Roman" panose="02020603050405020304" pitchFamily="18" charset="0"/>
                        <a:cs typeface="Times New Roman" panose="02020603050405020304" pitchFamily="18" charset="0"/>
                      </a:endParaRPr>
                    </a:p>
                  </a:txBody>
                  <a:tcPr/>
                </a:tc>
                <a:tc>
                  <a:txBody>
                    <a:bodyPr/>
                    <a:lstStyle/>
                    <a:p>
                      <a:pPr algn="ctr"/>
                      <a:r>
                        <a:rPr lang="en-US" sz="1600" b="1" dirty="0" smtClean="0">
                          <a:latin typeface="Times New Roman" panose="02020603050405020304" pitchFamily="18" charset="0"/>
                          <a:cs typeface="Times New Roman" panose="02020603050405020304" pitchFamily="18" charset="0"/>
                        </a:rPr>
                        <a:t>285.000.00</a:t>
                      </a:r>
                      <a:endParaRPr lang="en-US" sz="1600" b="1"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7"/>
                  </a:ext>
                </a:extLst>
              </a:tr>
            </a:tbl>
          </a:graphicData>
        </a:graphic>
      </p:graphicFrame>
    </p:spTree>
    <p:extLst>
      <p:ext uri="{BB962C8B-B14F-4D97-AF65-F5344CB8AC3E}">
        <p14:creationId xmlns:p14="http://schemas.microsoft.com/office/powerpoint/2010/main" val="264440745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402782" cy="762000"/>
          </a:xfrm>
        </p:spPr>
        <p:txBody>
          <a:bodyPr>
            <a:noAutofit/>
          </a:bodyPr>
          <a:lstStyle/>
          <a:p>
            <a:r>
              <a:rPr lang="en-US" sz="2400" b="1" dirty="0" smtClean="0">
                <a:latin typeface="Times New Roman" panose="02020603050405020304" pitchFamily="18" charset="0"/>
                <a:cs typeface="Times New Roman" panose="02020603050405020304" pitchFamily="18" charset="0"/>
              </a:rPr>
              <a:t>DONOR PARTNER SUPPORTED PROGRAMMES</a:t>
            </a:r>
            <a:endParaRPr lang="en-US" sz="24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81</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528782041"/>
              </p:ext>
            </p:extLst>
          </p:nvPr>
        </p:nvGraphicFramePr>
        <p:xfrm>
          <a:off x="304800" y="1066799"/>
          <a:ext cx="8402781" cy="4572000"/>
        </p:xfrm>
        <a:graphic>
          <a:graphicData uri="http://schemas.openxmlformats.org/drawingml/2006/table">
            <a:tbl>
              <a:tblPr firstRow="1" bandRow="1">
                <a:tableStyleId>{5940675A-B579-460E-94D1-54222C63F5DA}</a:tableStyleId>
              </a:tblPr>
              <a:tblGrid>
                <a:gridCol w="669249"/>
                <a:gridCol w="6125378"/>
                <a:gridCol w="1608154"/>
              </a:tblGrid>
              <a:tr h="574438">
                <a:tc gridSpan="3">
                  <a:txBody>
                    <a:bodyPr/>
                    <a:lstStyle/>
                    <a:p>
                      <a:pPr marL="0" marR="0" algn="ctr">
                        <a:lnSpc>
                          <a:spcPct val="107000"/>
                        </a:lnSpc>
                        <a:spcBef>
                          <a:spcPts val="0"/>
                        </a:spcBef>
                        <a:spcAft>
                          <a:spcPts val="0"/>
                        </a:spcAft>
                      </a:pPr>
                      <a:r>
                        <a:rPr lang="en-US" sz="2000" b="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MAG AND COMMON WEALTH LOCAL GOVERNMENT</a:t>
                      </a:r>
                      <a:r>
                        <a:rPr lang="en-US" sz="2000" b="1" baseline="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FUND</a:t>
                      </a:r>
                      <a:endPar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hMerge="1">
                  <a:txBody>
                    <a:bodyPr/>
                    <a:lstStyle/>
                    <a:p>
                      <a:pPr marL="0" marR="0">
                        <a:lnSpc>
                          <a:spcPct val="107000"/>
                        </a:lnSpc>
                        <a:spcBef>
                          <a:spcPts val="0"/>
                        </a:spcBef>
                        <a:spcAft>
                          <a:spcPts val="0"/>
                        </a:spcAft>
                      </a:pPr>
                      <a:endParaRPr lang="en-US"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pPr marL="0" marR="0">
                        <a:lnSpc>
                          <a:spcPct val="107000"/>
                        </a:lnSpc>
                        <a:spcBef>
                          <a:spcPts val="0"/>
                        </a:spcBef>
                        <a:spcAft>
                          <a:spcPts val="0"/>
                        </a:spcAft>
                      </a:pPr>
                      <a:endParaRPr lang="en-US"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a:tc>
              </a:tr>
              <a:tr h="1087976">
                <a:tc>
                  <a:txBody>
                    <a:bodyPr/>
                    <a:lstStyle/>
                    <a:p>
                      <a:pPr marL="0" marR="0">
                        <a:lnSpc>
                          <a:spcPct val="107000"/>
                        </a:lnSpc>
                        <a:spcBef>
                          <a:spcPts val="0"/>
                        </a:spcBef>
                        <a:spcAft>
                          <a:spcPts val="0"/>
                        </a:spcAft>
                      </a:pPr>
                      <a:r>
                        <a:rPr lang="en-US" sz="2400" b="1" kern="1200" dirty="0">
                          <a:solidFill>
                            <a:schemeClr val="tx1"/>
                          </a:solidFill>
                          <a:effectLst/>
                          <a:latin typeface="Times New Roman" panose="02020603050405020304" pitchFamily="18" charset="0"/>
                          <a:cs typeface="Times New Roman" panose="02020603050405020304" pitchFamily="18" charset="0"/>
                        </a:rPr>
                        <a:t>No</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2400" b="1" kern="1200" dirty="0">
                          <a:solidFill>
                            <a:schemeClr val="tx1"/>
                          </a:solidFill>
                          <a:effectLst/>
                          <a:latin typeface="Times New Roman" panose="02020603050405020304" pitchFamily="18" charset="0"/>
                          <a:cs typeface="Times New Roman" panose="02020603050405020304" pitchFamily="18" charset="0"/>
                        </a:rPr>
                        <a:t>Name of Activity/Project</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2400" b="1" kern="1200" dirty="0">
                          <a:solidFill>
                            <a:schemeClr val="tx1"/>
                          </a:solidFill>
                          <a:effectLst/>
                          <a:latin typeface="Times New Roman" panose="02020603050405020304" pitchFamily="18" charset="0"/>
                          <a:cs typeface="Times New Roman" panose="02020603050405020304" pitchFamily="18" charset="0"/>
                        </a:rPr>
                        <a:t>Budget </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1087978">
                <a:tc>
                  <a:txBody>
                    <a:bodyPr/>
                    <a:lstStyle/>
                    <a:p>
                      <a:pPr marL="0" marR="0">
                        <a:lnSpc>
                          <a:spcPct val="107000"/>
                        </a:lnSpc>
                        <a:spcBef>
                          <a:spcPts val="0"/>
                        </a:spcBef>
                        <a:spcAft>
                          <a:spcPts val="0"/>
                        </a:spcAft>
                      </a:pPr>
                      <a:r>
                        <a:rPr lang="en-US" sz="1800" dirty="0">
                          <a:effectLst/>
                          <a:latin typeface="Times New Roman" panose="02020603050405020304" pitchFamily="18" charset="0"/>
                          <a:cs typeface="Times New Roman" panose="02020603050405020304" pitchFamily="18" charset="0"/>
                        </a:rPr>
                        <a:t>1</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50000"/>
                        </a:lnSpc>
                        <a:spcBef>
                          <a:spcPts val="0"/>
                        </a:spcBef>
                        <a:spcAft>
                          <a:spcPts val="0"/>
                        </a:spcAft>
                      </a:pPr>
                      <a:r>
                        <a:rPr lang="en-US" sz="1800" dirty="0" err="1" smtClean="0">
                          <a:effectLst/>
                          <a:latin typeface="Times New Roman" panose="02020603050405020304" pitchFamily="18" charset="0"/>
                          <a:ea typeface="Calibri" panose="020F0502020204030204" pitchFamily="34" charset="0"/>
                          <a:cs typeface="Times New Roman" panose="02020603050405020304" pitchFamily="18" charset="0"/>
                        </a:rPr>
                        <a:t>Agric</a:t>
                      </a: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 MAG Activities (Extension services) for Farmers in the District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120,236.00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1087978">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50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Common Wealth</a:t>
                      </a:r>
                      <a:r>
                        <a:rPr lang="en-US" sz="1800" baseline="0" dirty="0" smtClean="0">
                          <a:effectLst/>
                          <a:latin typeface="Times New Roman" panose="02020603050405020304" pitchFamily="18" charset="0"/>
                          <a:ea typeface="Calibri" panose="020F0502020204030204" pitchFamily="34" charset="0"/>
                          <a:cs typeface="Times New Roman" panose="02020603050405020304" pitchFamily="18" charset="0"/>
                        </a:rPr>
                        <a:t> Local Government Fund for LED activities in the District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800" dirty="0" smtClean="0">
                          <a:effectLst/>
                          <a:latin typeface="Times New Roman" panose="02020603050405020304" pitchFamily="18" charset="0"/>
                          <a:ea typeface="Calibri" panose="020F0502020204030204" pitchFamily="34" charset="0"/>
                          <a:cs typeface="Times New Roman" panose="02020603050405020304" pitchFamily="18" charset="0"/>
                        </a:rPr>
                        <a:t>200,000.00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r h="733630">
                <a:tc>
                  <a:txBody>
                    <a:bodyPr/>
                    <a:lstStyle/>
                    <a:p>
                      <a:pPr marL="0" marR="0">
                        <a:lnSpc>
                          <a:spcPct val="107000"/>
                        </a:lnSpc>
                        <a:spcBef>
                          <a:spcPts val="0"/>
                        </a:spcBef>
                        <a:spcAft>
                          <a:spcPts val="0"/>
                        </a:spcAft>
                      </a:pPr>
                      <a:r>
                        <a:rPr lang="en-US" sz="1800" dirty="0">
                          <a:effectLst/>
                        </a:rPr>
                        <a:t> </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50000"/>
                        </a:lnSpc>
                        <a:spcAft>
                          <a:spcPts val="0"/>
                        </a:spcAft>
                      </a:pPr>
                      <a:r>
                        <a:rPr lang="en-GB" sz="1800" b="1" dirty="0">
                          <a:effectLst/>
                          <a:latin typeface="Times New Roman" panose="02020603050405020304" pitchFamily="18" charset="0"/>
                          <a:cs typeface="Times New Roman" panose="02020603050405020304" pitchFamily="18" charset="0"/>
                        </a:rPr>
                        <a:t>TOTALS</a:t>
                      </a:r>
                      <a:endParaRPr lang="en-US" sz="1800" b="1" dirty="0">
                        <a:effectLst/>
                        <a:latin typeface="Times New Roman" panose="02020603050405020304" pitchFamily="18"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800" b="1" dirty="0">
                          <a:effectLst/>
                          <a:latin typeface="Times New Roman" panose="02020603050405020304" pitchFamily="18" charset="0"/>
                          <a:cs typeface="Times New Roman" panose="02020603050405020304" pitchFamily="18" charset="0"/>
                        </a:rPr>
                        <a:t> </a:t>
                      </a:r>
                      <a:r>
                        <a:rPr lang="en-US" sz="1800" b="1" dirty="0" smtClean="0">
                          <a:effectLst/>
                          <a:latin typeface="Times New Roman" panose="02020603050405020304" pitchFamily="18" charset="0"/>
                          <a:cs typeface="Times New Roman" panose="02020603050405020304" pitchFamily="18" charset="0"/>
                        </a:rPr>
                        <a:t>320,236.00</a:t>
                      </a:r>
                      <a:endParaRPr lang="en-US" sz="1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63440033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10600" cy="609600"/>
          </a:xfrm>
        </p:spPr>
        <p:txBody>
          <a:bodyPr>
            <a:normAutofit/>
          </a:bodyPr>
          <a:lstStyle/>
          <a:p>
            <a:r>
              <a:rPr lang="en-US" sz="3200" b="1" dirty="0" smtClean="0">
                <a:latin typeface="Times New Roman" panose="02020603050405020304" pitchFamily="18" charset="0"/>
                <a:cs typeface="Times New Roman" panose="02020603050405020304" pitchFamily="18" charset="0"/>
              </a:rPr>
              <a:t>Compensation of Employee</a:t>
            </a:r>
            <a:endParaRPr lang="en-US" sz="3200" b="1" dirty="0">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571CD3C2-A472-4BA3-88D7-833F7D0C5725}" type="slidenum">
              <a:rPr lang="en-US" smtClean="0"/>
              <a:t>82</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339039131"/>
              </p:ext>
            </p:extLst>
          </p:nvPr>
        </p:nvGraphicFramePr>
        <p:xfrm>
          <a:off x="304801" y="685805"/>
          <a:ext cx="8534398" cy="6043437"/>
        </p:xfrm>
        <a:graphic>
          <a:graphicData uri="http://schemas.openxmlformats.org/drawingml/2006/table">
            <a:tbl>
              <a:tblPr/>
              <a:tblGrid>
                <a:gridCol w="377657"/>
                <a:gridCol w="1755941"/>
                <a:gridCol w="1676400"/>
                <a:gridCol w="838200"/>
                <a:gridCol w="838200"/>
                <a:gridCol w="609600"/>
                <a:gridCol w="762000"/>
                <a:gridCol w="838200"/>
                <a:gridCol w="838200"/>
              </a:tblGrid>
              <a:tr h="477116">
                <a:tc>
                  <a:txBody>
                    <a:bodyPr/>
                    <a:lstStyle/>
                    <a:p>
                      <a:pPr algn="ctr" fontAlgn="b"/>
                      <a:r>
                        <a:rPr lang="en-US" sz="1400" b="1" i="0" u="none" strike="noStrike" dirty="0">
                          <a:solidFill>
                            <a:srgbClr val="000000"/>
                          </a:solidFill>
                          <a:effectLst/>
                          <a:latin typeface="Times New Roman" panose="02020603050405020304" pitchFamily="18" charset="0"/>
                        </a:rPr>
                        <a:t>SN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Name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Grade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Number at Post</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Level</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Step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Monthly Salary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Annual Salary</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000000"/>
                          </a:solidFill>
                          <a:effectLst/>
                          <a:latin typeface="Times New Roman" panose="02020603050405020304" pitchFamily="18" charset="0"/>
                        </a:rPr>
                        <a:t>Allowance</a:t>
                      </a:r>
                      <a:endParaRPr lang="en-US" sz="1400" b="1"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7116">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CENTRAL ADMINISTRATION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400" b="1"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7116">
                <a:tc>
                  <a:txBody>
                    <a:bodyPr/>
                    <a:lstStyle/>
                    <a:p>
                      <a:pPr algn="ctr" fontAlgn="b"/>
                      <a:r>
                        <a:rPr lang="en-US" sz="1400" b="0" i="0" u="none" strike="noStrike" dirty="0" smtClean="0">
                          <a:solidFill>
                            <a:srgbClr val="000000"/>
                          </a:solidFill>
                          <a:effectLst/>
                          <a:latin typeface="Times New Roman" panose="02020603050405020304" pitchFamily="18" charset="0"/>
                        </a:rPr>
                        <a:t>1.</a:t>
                      </a:r>
                      <a:endParaRPr lang="en-US" sz="1400" b="0"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DANIEL K. M </a:t>
                      </a:r>
                      <a:r>
                        <a:rPr lang="en-US" sz="1300" b="0" i="0" u="none" strike="noStrike" baseline="0" dirty="0" smtClean="0">
                          <a:solidFill>
                            <a:srgbClr val="000000"/>
                          </a:solidFill>
                          <a:effectLst/>
                          <a:latin typeface="Times New Roman" panose="02020603050405020304" pitchFamily="18" charset="0"/>
                        </a:rPr>
                        <a:t> OKWAISIE</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COORD.</a:t>
                      </a:r>
                      <a:r>
                        <a:rPr lang="en-US" sz="1300" b="0" i="0" u="none" strike="noStrike" baseline="0" dirty="0" smtClean="0">
                          <a:solidFill>
                            <a:srgbClr val="000000"/>
                          </a:solidFill>
                          <a:effectLst/>
                          <a:latin typeface="Times New Roman" panose="02020603050405020304" pitchFamily="18" charset="0"/>
                        </a:rPr>
                        <a:t> DIRECTOR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24</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5,814.28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smtClean="0">
                          <a:solidFill>
                            <a:srgbClr val="000000"/>
                          </a:solidFill>
                          <a:effectLst/>
                          <a:latin typeface="Times New Roman" panose="02020603050405020304" pitchFamily="18" charset="0"/>
                        </a:rPr>
                        <a:t>70,957.42</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smtClean="0">
                          <a:solidFill>
                            <a:srgbClr val="000000"/>
                          </a:solidFill>
                          <a:effectLst/>
                          <a:latin typeface="Times New Roman" panose="02020603050405020304" pitchFamily="18" charset="0"/>
                        </a:rPr>
                        <a:t>36,504.00</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7116">
                <a:tc>
                  <a:txBody>
                    <a:bodyPr/>
                    <a:lstStyle/>
                    <a:p>
                      <a:pPr algn="ctr" fontAlgn="b"/>
                      <a:r>
                        <a:rPr lang="en-US" sz="1400" b="0" i="0" u="none" strike="noStrike" dirty="0" smtClean="0">
                          <a:solidFill>
                            <a:srgbClr val="000000"/>
                          </a:solidFill>
                          <a:effectLst/>
                          <a:latin typeface="Times New Roman" panose="02020603050405020304" pitchFamily="18" charset="0"/>
                        </a:rPr>
                        <a:t>2.</a:t>
                      </a:r>
                      <a:endParaRPr lang="en-US" sz="1400" b="0"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SALIFU SAMSOONDED KASSIM</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ASST. DIRECTOR  II</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18</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2,461.09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smtClean="0">
                          <a:solidFill>
                            <a:srgbClr val="000000"/>
                          </a:solidFill>
                          <a:effectLst/>
                          <a:latin typeface="Times New Roman" panose="02020603050405020304" pitchFamily="18" charset="0"/>
                        </a:rPr>
                        <a:t>30,035.11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smtClean="0">
                          <a:solidFill>
                            <a:srgbClr val="000000"/>
                          </a:solidFill>
                          <a:effectLst/>
                          <a:latin typeface="Times New Roman" panose="02020603050405020304" pitchFamily="18" charset="0"/>
                        </a:rPr>
                        <a:t>4,505.27</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7116">
                <a:tc>
                  <a:txBody>
                    <a:bodyPr/>
                    <a:lstStyle/>
                    <a:p>
                      <a:pPr algn="ctr" fontAlgn="b"/>
                      <a:r>
                        <a:rPr lang="en-US" sz="1400" b="0" i="0" u="none" strike="noStrike" dirty="0" smtClean="0">
                          <a:solidFill>
                            <a:srgbClr val="000000"/>
                          </a:solidFill>
                          <a:effectLst/>
                          <a:latin typeface="Times New Roman" panose="02020603050405020304" pitchFamily="18" charset="0"/>
                        </a:rPr>
                        <a:t>3.</a:t>
                      </a:r>
                      <a:endParaRPr lang="en-US" sz="1400" b="0"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TWENEBOAH  ERIC KWAKU</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HUMAN RESOURCE</a:t>
                      </a:r>
                      <a:r>
                        <a:rPr lang="en-US" sz="1300" b="0" i="0" u="none" strike="noStrike" baseline="0" dirty="0" smtClean="0">
                          <a:solidFill>
                            <a:srgbClr val="000000"/>
                          </a:solidFill>
                          <a:effectLst/>
                          <a:latin typeface="Times New Roman" panose="02020603050405020304" pitchFamily="18" charset="0"/>
                        </a:rPr>
                        <a:t> MANAGER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t>18</a:t>
                      </a:r>
                      <a:endParaRPr lang="en-US" dirty="0"/>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t>5</a:t>
                      </a:r>
                      <a:endParaRPr lang="en-US" dirty="0"/>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t>2,502.93</a:t>
                      </a:r>
                      <a:endParaRPr lang="en-US" dirty="0"/>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t>30,545.71</a:t>
                      </a:r>
                      <a:endParaRPr lang="en-US" dirty="0"/>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t>4,581.86</a:t>
                      </a:r>
                      <a:endParaRPr lang="en-US" dirty="0"/>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7116">
                <a:tc>
                  <a:txBody>
                    <a:bodyPr/>
                    <a:lstStyle/>
                    <a:p>
                      <a:pPr algn="ctr" fontAlgn="b"/>
                      <a:r>
                        <a:rPr lang="en-US" sz="1400" b="0" i="0" u="none" strike="noStrike" dirty="0" smtClean="0">
                          <a:solidFill>
                            <a:srgbClr val="000000"/>
                          </a:solidFill>
                          <a:effectLst/>
                          <a:latin typeface="Times New Roman" panose="02020603050405020304" pitchFamily="18" charset="0"/>
                        </a:rPr>
                        <a:t>4.</a:t>
                      </a:r>
                      <a:endParaRPr lang="en-US" sz="1400" b="0"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AUGUSTINA LAMPTEY</a:t>
                      </a:r>
                      <a:endParaRPr lang="en-US" sz="1400" dirty="0">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SEN. EXECUTIVE OFFICER</a:t>
                      </a:r>
                      <a:endParaRPr lang="en-US" sz="1400" dirty="0">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15</a:t>
                      </a:r>
                      <a:endParaRPr lang="en-US" sz="1400" dirty="0">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a:t>
                      </a:r>
                      <a:endParaRPr lang="en-US" sz="1400" dirty="0">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1,698.50</a:t>
                      </a:r>
                      <a:endParaRPr lang="en-US" sz="1400" dirty="0">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20,728.52</a:t>
                      </a:r>
                      <a:endParaRPr lang="en-US" sz="1400" dirty="0">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3,109.28</a:t>
                      </a:r>
                      <a:endParaRPr lang="en-US" sz="1400" dirty="0">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02047">
                <a:tc>
                  <a:txBody>
                    <a:bodyPr/>
                    <a:lstStyle/>
                    <a:p>
                      <a:pPr algn="ctr" fontAlgn="b"/>
                      <a:r>
                        <a:rPr lang="en-US" sz="1400" b="0" i="0" u="none" strike="noStrike" dirty="0" smtClean="0">
                          <a:solidFill>
                            <a:srgbClr val="000000"/>
                          </a:solidFill>
                          <a:effectLst/>
                          <a:latin typeface="Times New Roman" panose="02020603050405020304" pitchFamily="18" charset="0"/>
                        </a:rPr>
                        <a:t>5.</a:t>
                      </a:r>
                      <a:endParaRPr lang="en-US" sz="1400" b="0"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ABDULLAH MEMUNA</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TYPIST</a:t>
                      </a:r>
                      <a:r>
                        <a:rPr lang="en-US" sz="1400" baseline="0" dirty="0" smtClean="0">
                          <a:latin typeface="Times New Roman" pitchFamily="18" charset="0"/>
                          <a:cs typeface="Times New Roman" pitchFamily="18" charset="0"/>
                        </a:rPr>
                        <a:t> GRADE II</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12</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1,192.14</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14,548.84</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2,182.33</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4590">
                <a:tc>
                  <a:txBody>
                    <a:bodyPr/>
                    <a:lstStyle/>
                    <a:p>
                      <a:pPr algn="ctr" fontAlgn="b"/>
                      <a:r>
                        <a:rPr lang="en-US" sz="1400" b="0" i="0" u="none" strike="noStrike" dirty="0" smtClean="0">
                          <a:solidFill>
                            <a:srgbClr val="000000"/>
                          </a:solidFill>
                          <a:effectLst/>
                          <a:latin typeface="Times New Roman" panose="02020603050405020304" pitchFamily="18" charset="0"/>
                        </a:rPr>
                        <a:t>6.</a:t>
                      </a:r>
                      <a:endParaRPr lang="en-US" sz="1400" b="0"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TETTEH SARAH</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TYPIST GRADE</a:t>
                      </a:r>
                      <a:r>
                        <a:rPr lang="en-US" sz="1400" baseline="0" dirty="0" smtClean="0">
                          <a:latin typeface="Times New Roman" pitchFamily="18" charset="0"/>
                          <a:cs typeface="Times New Roman" pitchFamily="18" charset="0"/>
                        </a:rPr>
                        <a:t> II</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10</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5</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1,007.20</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12,291.89</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1,843.78</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90805">
                <a:tc>
                  <a:txBody>
                    <a:bodyPr/>
                    <a:lstStyle/>
                    <a:p>
                      <a:pPr algn="ctr" fontAlgn="b"/>
                      <a:r>
                        <a:rPr lang="en-US" sz="1400" b="0" i="0" u="none" strike="noStrike" dirty="0" smtClean="0">
                          <a:solidFill>
                            <a:srgbClr val="000000"/>
                          </a:solidFill>
                          <a:effectLst/>
                          <a:latin typeface="Times New Roman" panose="02020603050405020304" pitchFamily="18" charset="0"/>
                        </a:rPr>
                        <a:t>7.</a:t>
                      </a:r>
                      <a:endParaRPr lang="en-US" sz="1400" b="0"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ATITSO JERRY JOHN</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DEVELOPMENT PLANNING OFFICER</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18</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3</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2,419.95</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29,533.05</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4,429.96</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690805">
                <a:tc>
                  <a:txBody>
                    <a:bodyPr/>
                    <a:lstStyle/>
                    <a:p>
                      <a:pPr algn="ctr" fontAlgn="b"/>
                      <a:r>
                        <a:rPr lang="en-US" sz="1400" b="0" i="0" u="none" strike="noStrike" dirty="0" smtClean="0">
                          <a:solidFill>
                            <a:srgbClr val="000000"/>
                          </a:solidFill>
                          <a:effectLst/>
                          <a:latin typeface="Times New Roman" panose="02020603050405020304" pitchFamily="18" charset="0"/>
                        </a:rPr>
                        <a:t>8.</a:t>
                      </a:r>
                      <a:endParaRPr lang="en-US" sz="1400" b="0"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PAAGA AMOS ADAMS</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ASST.</a:t>
                      </a:r>
                      <a:r>
                        <a:rPr lang="en-US" sz="1400" baseline="0" dirty="0" smtClean="0">
                          <a:latin typeface="Times New Roman" pitchFamily="18" charset="0"/>
                          <a:cs typeface="Times New Roman" pitchFamily="18" charset="0"/>
                        </a:rPr>
                        <a:t> PROCURE/SUPPLY OFFICER</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16</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2</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1,943.72</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23,721.16</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3,558.17</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2486">
                <a:tc>
                  <a:txBody>
                    <a:bodyPr/>
                    <a:lstStyle/>
                    <a:p>
                      <a:pPr algn="ctr" fontAlgn="b"/>
                      <a:r>
                        <a:rPr lang="en-US" sz="1400" b="0" i="0" u="none" strike="noStrike" dirty="0" smtClean="0">
                          <a:solidFill>
                            <a:srgbClr val="000000"/>
                          </a:solidFill>
                          <a:effectLst/>
                          <a:latin typeface="Times New Roman" panose="02020603050405020304" pitchFamily="18" charset="0"/>
                        </a:rPr>
                        <a:t>9.</a:t>
                      </a:r>
                      <a:endParaRPr lang="en-US" sz="1400" b="0"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WOODE ERIC</a:t>
                      </a:r>
                      <a:r>
                        <a:rPr lang="en-US" sz="1400" baseline="0" dirty="0" smtClean="0">
                          <a:latin typeface="Times New Roman" pitchFamily="18" charset="0"/>
                          <a:cs typeface="Times New Roman" pitchFamily="18" charset="0"/>
                        </a:rPr>
                        <a:t> KOBINA</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BUDGET ANALYST</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18</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2</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1,943.73</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29,039.35</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4.355.90</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7116">
                <a:tc>
                  <a:txBody>
                    <a:bodyPr/>
                    <a:lstStyle/>
                    <a:p>
                      <a:pPr algn="ctr" fontAlgn="b"/>
                      <a:r>
                        <a:rPr lang="en-US" sz="1400" b="0" i="0" u="none" strike="noStrike" dirty="0" smtClean="0">
                          <a:solidFill>
                            <a:srgbClr val="000000"/>
                          </a:solidFill>
                          <a:effectLst/>
                          <a:latin typeface="Times New Roman" panose="02020603050405020304" pitchFamily="18" charset="0"/>
                        </a:rPr>
                        <a:t>10.</a:t>
                      </a:r>
                      <a:endParaRPr lang="en-US" sz="1400" b="0"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ABANBILA JOSEPH BABA</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400" dirty="0" smtClean="0">
                          <a:latin typeface="Times New Roman" pitchFamily="18" charset="0"/>
                          <a:cs typeface="Times New Roman" pitchFamily="18" charset="0"/>
                        </a:rPr>
                        <a:t>ASSIST.  BUDGET ANALYST</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16</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smtClean="0">
                          <a:latin typeface="Times New Roman" pitchFamily="18" charset="0"/>
                          <a:cs typeface="Times New Roman" pitchFamily="18" charset="0"/>
                        </a:rPr>
                        <a:t>1</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1,911.23</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23,324.64</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400" dirty="0" smtClean="0">
                          <a:latin typeface="Times New Roman" pitchFamily="18" charset="0"/>
                          <a:cs typeface="Times New Roman" pitchFamily="18" charset="0"/>
                        </a:rPr>
                        <a:t>3,498.70</a:t>
                      </a:r>
                      <a:endParaRPr lang="en-US" sz="1400" dirty="0">
                        <a:latin typeface="Times New Roman" pitchFamily="18" charset="0"/>
                        <a:cs typeface="Times New Roman"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83415419"/>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10600" cy="533400"/>
          </a:xfrm>
        </p:spPr>
        <p:txBody>
          <a:bodyPr>
            <a:normAutofit/>
          </a:bodyPr>
          <a:lstStyle/>
          <a:p>
            <a:r>
              <a:rPr lang="en-US" sz="3200" b="1" dirty="0" smtClean="0">
                <a:latin typeface="Times New Roman" panose="02020603050405020304" pitchFamily="18" charset="0"/>
                <a:cs typeface="Times New Roman" panose="02020603050405020304" pitchFamily="18" charset="0"/>
              </a:rPr>
              <a:t>Compensation of Employee</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83</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924720191"/>
              </p:ext>
            </p:extLst>
          </p:nvPr>
        </p:nvGraphicFramePr>
        <p:xfrm>
          <a:off x="304801" y="609598"/>
          <a:ext cx="8610600" cy="5746752"/>
        </p:xfrm>
        <a:graphic>
          <a:graphicData uri="http://schemas.openxmlformats.org/drawingml/2006/table">
            <a:tbl>
              <a:tblPr/>
              <a:tblGrid>
                <a:gridCol w="420176"/>
                <a:gridCol w="1968822"/>
                <a:gridCol w="1680702"/>
                <a:gridCol w="912382"/>
                <a:gridCol w="852357"/>
                <a:gridCol w="660277"/>
                <a:gridCol w="963402"/>
                <a:gridCol w="1152482"/>
              </a:tblGrid>
              <a:tr h="480789">
                <a:tc>
                  <a:txBody>
                    <a:bodyPr/>
                    <a:lstStyle/>
                    <a:p>
                      <a:pPr algn="ctr" fontAlgn="b"/>
                      <a:r>
                        <a:rPr lang="en-US" sz="1400" b="1" i="0" u="none" strike="noStrike" dirty="0">
                          <a:solidFill>
                            <a:srgbClr val="000000"/>
                          </a:solidFill>
                          <a:effectLst/>
                          <a:latin typeface="Times New Roman" panose="02020603050405020304" pitchFamily="18" charset="0"/>
                        </a:rPr>
                        <a:t>SN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Name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Grade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Number at Post</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Level</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Step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Monthly Salary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Annual Salary</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0789">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CENTRAL ADMINISTRATION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0789">
                <a:tc>
                  <a:txBody>
                    <a:bodyPr/>
                    <a:lstStyle/>
                    <a:p>
                      <a:pPr algn="ctr" fontAlgn="b"/>
                      <a:r>
                        <a:rPr lang="en-US" sz="1300" b="0" i="0" u="none" strike="noStrike" dirty="0" smtClean="0">
                          <a:solidFill>
                            <a:srgbClr val="000000"/>
                          </a:solidFill>
                          <a:effectLst/>
                          <a:latin typeface="Times New Roman" panose="02020603050405020304" pitchFamily="18" charset="0"/>
                        </a:rPr>
                        <a:t>11.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latin typeface="Times New Roman" panose="02020603050405020304" pitchFamily="18" charset="0"/>
                          <a:cs typeface="Times New Roman" panose="02020603050405020304" pitchFamily="18" charset="0"/>
                        </a:rPr>
                        <a:t>ALLOTEY EBENEZER NII AKWEI</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latin typeface="Times New Roman" panose="02020603050405020304" pitchFamily="18" charset="0"/>
                          <a:cs typeface="Times New Roman" panose="02020603050405020304" pitchFamily="18" charset="0"/>
                        </a:rPr>
                        <a:t>ASST. BUDGET OFFICER</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15</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latin typeface="Times New Roman" panose="02020603050405020304" pitchFamily="18" charset="0"/>
                          <a:cs typeface="Times New Roman" panose="02020603050405020304" pitchFamily="18" charset="0"/>
                        </a:rPr>
                        <a:t>1,698.50</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latin typeface="Times New Roman" panose="02020603050405020304" pitchFamily="18" charset="0"/>
                          <a:cs typeface="Times New Roman" panose="02020603050405020304" pitchFamily="18" charset="0"/>
                        </a:rPr>
                        <a:t>20,728.52</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0789">
                <a:tc>
                  <a:txBody>
                    <a:bodyPr/>
                    <a:lstStyle/>
                    <a:p>
                      <a:pPr algn="ctr" fontAlgn="b"/>
                      <a:r>
                        <a:rPr lang="en-US" sz="1300" b="0" i="0" u="none" strike="noStrike" dirty="0" smtClean="0">
                          <a:solidFill>
                            <a:srgbClr val="000000"/>
                          </a:solidFill>
                          <a:effectLst/>
                          <a:latin typeface="Times New Roman" panose="02020603050405020304" pitchFamily="18" charset="0"/>
                        </a:rPr>
                        <a:t>12.</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latin typeface="Times New Roman" panose="02020603050405020304" pitchFamily="18" charset="0"/>
                          <a:cs typeface="Times New Roman" panose="02020603050405020304" pitchFamily="18" charset="0"/>
                        </a:rPr>
                        <a:t>JOHN NTOW</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latin typeface="Times New Roman" panose="02020603050405020304" pitchFamily="18" charset="0"/>
                          <a:cs typeface="Times New Roman" panose="02020603050405020304" pitchFamily="18" charset="0"/>
                        </a:rPr>
                        <a:t>ASST. BUDGET OFFICER</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15</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latin typeface="Times New Roman" panose="02020603050405020304" pitchFamily="18" charset="0"/>
                          <a:cs typeface="Times New Roman" panose="02020603050405020304" pitchFamily="18" charset="0"/>
                        </a:rPr>
                        <a:t>1,698.50</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latin typeface="Times New Roman" panose="02020603050405020304" pitchFamily="18" charset="0"/>
                          <a:cs typeface="Times New Roman" panose="02020603050405020304" pitchFamily="18" charset="0"/>
                        </a:rPr>
                        <a:t>20,728.52</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0789">
                <a:tc>
                  <a:txBody>
                    <a:bodyPr/>
                    <a:lstStyle/>
                    <a:p>
                      <a:pPr algn="ctr" fontAlgn="b"/>
                      <a:r>
                        <a:rPr lang="en-US" sz="1300" b="0" i="0" u="none" strike="noStrike" dirty="0" smtClean="0">
                          <a:solidFill>
                            <a:srgbClr val="000000"/>
                          </a:solidFill>
                          <a:effectLst/>
                          <a:latin typeface="Times New Roman" panose="02020603050405020304" pitchFamily="18" charset="0"/>
                        </a:rPr>
                        <a:t>13.</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latin typeface="Times New Roman" panose="02020603050405020304" pitchFamily="18" charset="0"/>
                          <a:cs typeface="Times New Roman" panose="02020603050405020304" pitchFamily="18" charset="0"/>
                        </a:rPr>
                        <a:t>GASU ANTHONY KWESI</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latin typeface="Times New Roman" panose="02020603050405020304" pitchFamily="18" charset="0"/>
                          <a:cs typeface="Times New Roman" panose="02020603050405020304" pitchFamily="18" charset="0"/>
                        </a:rPr>
                        <a:t>ASST. INTERNAL AUDITOR</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16</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3</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latin typeface="Times New Roman" panose="02020603050405020304" pitchFamily="18" charset="0"/>
                          <a:cs typeface="Times New Roman" panose="02020603050405020304" pitchFamily="18" charset="0"/>
                        </a:rPr>
                        <a:t>1,976.76</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latin typeface="Times New Roman" panose="02020603050405020304" pitchFamily="18" charset="0"/>
                          <a:cs typeface="Times New Roman" panose="02020603050405020304" pitchFamily="18" charset="0"/>
                        </a:rPr>
                        <a:t>24,124.42</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8073">
                <a:tc>
                  <a:txBody>
                    <a:bodyPr/>
                    <a:lstStyle/>
                    <a:p>
                      <a:pPr algn="ctr" fontAlgn="b"/>
                      <a:r>
                        <a:rPr lang="en-US" sz="1300" b="0" i="0" u="none" strike="noStrike" dirty="0" smtClean="0">
                          <a:solidFill>
                            <a:srgbClr val="000000"/>
                          </a:solidFill>
                          <a:effectLst/>
                          <a:latin typeface="Times New Roman" panose="02020603050405020304" pitchFamily="18" charset="0"/>
                        </a:rPr>
                        <a:t>14.</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latin typeface="Times New Roman" panose="02020603050405020304" pitchFamily="18" charset="0"/>
                          <a:cs typeface="Times New Roman" panose="02020603050405020304" pitchFamily="18" charset="0"/>
                        </a:rPr>
                        <a:t>OBENG ERNEST</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dirty="0" smtClean="0">
                          <a:latin typeface="Times New Roman" panose="02020603050405020304" pitchFamily="18" charset="0"/>
                          <a:cs typeface="Times New Roman" panose="02020603050405020304" pitchFamily="18" charset="0"/>
                        </a:rPr>
                        <a:t>ASST. INTERNAL</a:t>
                      </a:r>
                      <a:r>
                        <a:rPr lang="en-US" baseline="0" dirty="0" smtClean="0">
                          <a:latin typeface="Times New Roman" panose="02020603050405020304" pitchFamily="18" charset="0"/>
                          <a:cs typeface="Times New Roman" panose="02020603050405020304" pitchFamily="18" charset="0"/>
                        </a:rPr>
                        <a:t> AUDITOR</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16</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dirty="0" smtClean="0">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latin typeface="Times New Roman" panose="02020603050405020304" pitchFamily="18" charset="0"/>
                          <a:cs typeface="Times New Roman" panose="02020603050405020304" pitchFamily="18" charset="0"/>
                        </a:rPr>
                        <a:t>1,911.23</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dirty="0" smtClean="0">
                          <a:latin typeface="Times New Roman" panose="02020603050405020304" pitchFamily="18" charset="0"/>
                          <a:cs typeface="Times New Roman" panose="02020603050405020304" pitchFamily="18" charset="0"/>
                        </a:rPr>
                        <a:t>23,342.64</a:t>
                      </a:r>
                      <a:endParaRPr lang="en-US"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0789">
                <a:tc>
                  <a:txBody>
                    <a:bodyPr/>
                    <a:lstStyle/>
                    <a:p>
                      <a:pPr algn="ctr" fontAlgn="b"/>
                      <a:r>
                        <a:rPr lang="en-US" sz="1300" b="0" i="0" u="none" strike="noStrike" dirty="0" smtClean="0">
                          <a:solidFill>
                            <a:srgbClr val="000000"/>
                          </a:solidFill>
                          <a:effectLst/>
                          <a:latin typeface="Times New Roman" panose="02020603050405020304" pitchFamily="18" charset="0"/>
                        </a:rPr>
                        <a:t>15.</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ACQUAH  AGATHA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SNR. RADIO OPER/RADIO SUP</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15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1,786.61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21,803.75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0789">
                <a:tc>
                  <a:txBody>
                    <a:bodyPr/>
                    <a:lstStyle/>
                    <a:p>
                      <a:pPr algn="ctr" fontAlgn="b"/>
                      <a:r>
                        <a:rPr lang="en-US" sz="1300" b="0" i="0" u="none" strike="noStrike" dirty="0" smtClean="0">
                          <a:solidFill>
                            <a:srgbClr val="000000"/>
                          </a:solidFill>
                          <a:effectLst/>
                          <a:latin typeface="Times New Roman" panose="02020603050405020304" pitchFamily="18" charset="0"/>
                        </a:rPr>
                        <a:t>16.</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TIJANI  RASHID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DRIVER GRADE GD II</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imes New Roman" panose="02020603050405020304" pitchFamily="18" charset="0"/>
                          <a:cs typeface="Times New Roman"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836.73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10,212.47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0789">
                <a:tc>
                  <a:txBody>
                    <a:bodyPr/>
                    <a:lstStyle/>
                    <a:p>
                      <a:pPr algn="ctr" fontAlgn="b"/>
                      <a:r>
                        <a:rPr lang="en-US" sz="1300" b="0" i="0" u="none" strike="noStrike" dirty="0" smtClean="0">
                          <a:solidFill>
                            <a:srgbClr val="000000"/>
                          </a:solidFill>
                          <a:effectLst/>
                          <a:latin typeface="Times New Roman" panose="02020603050405020304" pitchFamily="18" charset="0"/>
                        </a:rPr>
                        <a:t>17.</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ABOAGYE-AWUKU  AARON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DRIVER GRADE GD III</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imes New Roman" panose="02020603050405020304" pitchFamily="18" charset="0"/>
                          <a:cs typeface="Times New Roman"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769.10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9,386.06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0789">
                <a:tc>
                  <a:txBody>
                    <a:bodyPr/>
                    <a:lstStyle/>
                    <a:p>
                      <a:pPr algn="ctr" fontAlgn="b"/>
                      <a:r>
                        <a:rPr lang="en-US" sz="1300" b="0" i="0" u="none" strike="noStrike" dirty="0" smtClean="0">
                          <a:solidFill>
                            <a:srgbClr val="000000"/>
                          </a:solidFill>
                          <a:effectLst/>
                          <a:latin typeface="Times New Roman" panose="02020603050405020304" pitchFamily="18" charset="0"/>
                        </a:rPr>
                        <a:t>18.</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TEKPE  JOSEPH  AYETEY</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DRIVER GRADE III</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imes New Roman" panose="02020603050405020304" pitchFamily="18" charset="0"/>
                          <a:cs typeface="Times New Roman"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743.60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9,074.59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0789">
                <a:tc>
                  <a:txBody>
                    <a:bodyPr/>
                    <a:lstStyle/>
                    <a:p>
                      <a:pPr algn="ctr" fontAlgn="b"/>
                      <a:r>
                        <a:rPr lang="en-US" sz="1300" b="0" i="0" u="none" strike="noStrike" dirty="0" smtClean="0">
                          <a:solidFill>
                            <a:srgbClr val="000000"/>
                          </a:solidFill>
                          <a:effectLst/>
                          <a:latin typeface="Times New Roman" panose="02020603050405020304" pitchFamily="18" charset="0"/>
                        </a:rPr>
                        <a:t>19.</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JOSEPH NTIAMOAH</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DRIVER GRADE III</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imes New Roman" panose="02020603050405020304" pitchFamily="18" charset="0"/>
                          <a:cs typeface="Times New Roman"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743.60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9,074.59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0789">
                <a:tc>
                  <a:txBody>
                    <a:bodyPr/>
                    <a:lstStyle/>
                    <a:p>
                      <a:pPr algn="ctr" fontAlgn="b"/>
                      <a:r>
                        <a:rPr lang="en-US" sz="1300" b="0" i="0" u="none" strike="noStrike" dirty="0" smtClean="0">
                          <a:solidFill>
                            <a:srgbClr val="000000"/>
                          </a:solidFill>
                          <a:effectLst/>
                          <a:latin typeface="Times New Roman" panose="02020603050405020304" pitchFamily="18" charset="0"/>
                        </a:rPr>
                        <a:t>20.</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TETTEH  REGINA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REFUSE LABOURER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a:solidFill>
                            <a:srgbClr val="000000"/>
                          </a:solidFill>
                          <a:effectLst/>
                          <a:latin typeface="Times New Roman" panose="02020603050405020304" pitchFamily="18" charset="0"/>
                          <a:cs typeface="Times New Roman"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683.49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8,341.36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26009481"/>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534400" cy="533400"/>
          </a:xfrm>
        </p:spPr>
        <p:txBody>
          <a:bodyPr>
            <a:normAutofit/>
          </a:bodyPr>
          <a:lstStyle/>
          <a:p>
            <a:r>
              <a:rPr lang="en-US" sz="3200" b="1" dirty="0" smtClean="0">
                <a:latin typeface="Times New Roman" panose="02020603050405020304" pitchFamily="18" charset="0"/>
                <a:cs typeface="Times New Roman" panose="02020603050405020304" pitchFamily="18" charset="0"/>
              </a:rPr>
              <a:t>Compensation of Employee</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84</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460966351"/>
              </p:ext>
            </p:extLst>
          </p:nvPr>
        </p:nvGraphicFramePr>
        <p:xfrm>
          <a:off x="304801" y="609595"/>
          <a:ext cx="8534399" cy="5638809"/>
        </p:xfrm>
        <a:graphic>
          <a:graphicData uri="http://schemas.openxmlformats.org/drawingml/2006/table">
            <a:tbl>
              <a:tblPr/>
              <a:tblGrid>
                <a:gridCol w="416457"/>
                <a:gridCol w="1951399"/>
                <a:gridCol w="1665829"/>
                <a:gridCol w="904307"/>
                <a:gridCol w="844814"/>
                <a:gridCol w="654434"/>
                <a:gridCol w="954876"/>
                <a:gridCol w="1142283"/>
              </a:tblGrid>
              <a:tr h="512619">
                <a:tc>
                  <a:txBody>
                    <a:bodyPr/>
                    <a:lstStyle/>
                    <a:p>
                      <a:pPr algn="ctr" fontAlgn="b"/>
                      <a:r>
                        <a:rPr lang="en-US" sz="1400" b="1" i="0" u="none" strike="noStrike" dirty="0">
                          <a:solidFill>
                            <a:srgbClr val="000000"/>
                          </a:solidFill>
                          <a:effectLst/>
                          <a:latin typeface="Times New Roman" panose="02020603050405020304" pitchFamily="18" charset="0"/>
                        </a:rPr>
                        <a:t>SN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Name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Grade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Number at Post</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Level</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Step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Monthly Salary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Annual Salary</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2619">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CENTRAL ADMINISTRATION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2619">
                <a:tc>
                  <a:txBody>
                    <a:bodyPr/>
                    <a:lstStyle/>
                    <a:p>
                      <a:pPr algn="ctr" fontAlgn="b"/>
                      <a:r>
                        <a:rPr lang="en-US" sz="1300" b="0" i="0" u="none" strike="noStrike" dirty="0" smtClean="0">
                          <a:solidFill>
                            <a:srgbClr val="000000"/>
                          </a:solidFill>
                          <a:effectLst/>
                          <a:latin typeface="Times New Roman" panose="02020603050405020304" pitchFamily="18" charset="0"/>
                        </a:rPr>
                        <a:t>21.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AGYEI YEBOAH  BISMARK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REVENUE SUPERINT( INSP)</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1,754.24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21,439.28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2619">
                <a:tc>
                  <a:txBody>
                    <a:bodyPr/>
                    <a:lstStyle/>
                    <a:p>
                      <a:pPr algn="ctr" fontAlgn="b"/>
                      <a:r>
                        <a:rPr lang="en-US" sz="1300" b="0" i="0" u="none" strike="noStrike" dirty="0" smtClean="0">
                          <a:solidFill>
                            <a:srgbClr val="000000"/>
                          </a:solidFill>
                          <a:effectLst/>
                          <a:latin typeface="Times New Roman" panose="02020603050405020304" pitchFamily="18" charset="0"/>
                        </a:rPr>
                        <a:t>22.</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ANAKWAH  FORSON  KOFI</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REVENUE SUPERINT( INSP)</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15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1,754.24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21,439.28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2619">
                <a:tc>
                  <a:txBody>
                    <a:bodyPr/>
                    <a:lstStyle/>
                    <a:p>
                      <a:pPr algn="ctr" fontAlgn="b"/>
                      <a:r>
                        <a:rPr lang="en-US" sz="1300" b="0" i="0" u="none" strike="noStrike" dirty="0" smtClean="0">
                          <a:solidFill>
                            <a:srgbClr val="000000"/>
                          </a:solidFill>
                          <a:effectLst/>
                          <a:latin typeface="Times New Roman" panose="02020603050405020304" pitchFamily="18" charset="0"/>
                        </a:rPr>
                        <a:t>23.</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AMPOFOWAH  GRACE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HIGHER REVENUE INSPECTOR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1,192.14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14,548.84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2619">
                <a:tc>
                  <a:txBody>
                    <a:bodyPr/>
                    <a:lstStyle/>
                    <a:p>
                      <a:pPr algn="ctr" fontAlgn="b"/>
                      <a:r>
                        <a:rPr lang="en-US" sz="1300" b="0" i="0" u="none" strike="noStrike" dirty="0" smtClean="0">
                          <a:solidFill>
                            <a:srgbClr val="000000"/>
                          </a:solidFill>
                          <a:effectLst/>
                          <a:latin typeface="Times New Roman" panose="02020603050405020304" pitchFamily="18" charset="0"/>
                        </a:rPr>
                        <a:t>24.</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OWUSU  ACQUAH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REVENUE SUPERINT( INSP)</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1,816.98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22,174.41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2619">
                <a:tc>
                  <a:txBody>
                    <a:bodyPr/>
                    <a:lstStyle/>
                    <a:p>
                      <a:pPr algn="ctr" fontAlgn="b"/>
                      <a:r>
                        <a:rPr lang="en-US" sz="1300" b="0" i="0" u="none" strike="noStrike" dirty="0" smtClean="0">
                          <a:solidFill>
                            <a:srgbClr val="000000"/>
                          </a:solidFill>
                          <a:effectLst/>
                          <a:latin typeface="Times New Roman" panose="02020603050405020304" pitchFamily="18" charset="0"/>
                        </a:rPr>
                        <a:t>25.</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TETTEH SAMUEL</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HIGHER REVENUE INSPECTOR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1,253.98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15,303.51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2619">
                <a:tc>
                  <a:txBody>
                    <a:bodyPr/>
                    <a:lstStyle/>
                    <a:p>
                      <a:pPr algn="ctr" fontAlgn="b"/>
                      <a:r>
                        <a:rPr lang="en-US" sz="1300" b="0" i="0" u="none" strike="noStrike" dirty="0" smtClean="0">
                          <a:solidFill>
                            <a:srgbClr val="000000"/>
                          </a:solidFill>
                          <a:effectLst/>
                          <a:latin typeface="Times New Roman" panose="02020603050405020304" pitchFamily="18" charset="0"/>
                        </a:rPr>
                        <a:t>26.</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OBENG  ALEX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REVENUE INSPECTOR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1,059.45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12,929.50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2619">
                <a:tc>
                  <a:txBody>
                    <a:bodyPr/>
                    <a:lstStyle/>
                    <a:p>
                      <a:pPr algn="ctr" fontAlgn="b"/>
                      <a:r>
                        <a:rPr lang="en-US" sz="1300" b="0" i="0" u="none" strike="noStrike" dirty="0" smtClean="0">
                          <a:solidFill>
                            <a:srgbClr val="000000"/>
                          </a:solidFill>
                          <a:effectLst/>
                          <a:latin typeface="Times New Roman" panose="02020603050405020304" pitchFamily="18" charset="0"/>
                        </a:rPr>
                        <a:t>27.</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SARBAH  SOLOMON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HIGHER REVENUE INSPECTOR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1,192.14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14,548.84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2619">
                <a:tc>
                  <a:txBody>
                    <a:bodyPr/>
                    <a:lstStyle/>
                    <a:p>
                      <a:pPr algn="ctr" fontAlgn="b"/>
                      <a:r>
                        <a:rPr lang="en-US" sz="1300" b="0" i="0" u="none" strike="noStrike" dirty="0" smtClean="0">
                          <a:solidFill>
                            <a:srgbClr val="000000"/>
                          </a:solidFill>
                          <a:effectLst/>
                          <a:latin typeface="Times New Roman" panose="02020603050405020304" pitchFamily="18" charset="0"/>
                        </a:rPr>
                        <a:t>28.</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YIRENKYIWA  THERESA  AKOSUA</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REVENUE INSPECTOR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1,152.62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14,066.51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2619">
                <a:tc>
                  <a:txBody>
                    <a:bodyPr/>
                    <a:lstStyle/>
                    <a:p>
                      <a:endParaRPr lang="en-US"/>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1" i="0" u="none" strike="noStrike" dirty="0" smtClean="0">
                          <a:solidFill>
                            <a:srgbClr val="000000"/>
                          </a:solidFill>
                          <a:effectLst/>
                          <a:latin typeface="Times New Roman" panose="02020603050405020304" pitchFamily="18" charset="0"/>
                        </a:rPr>
                        <a:t>TOTAL</a:t>
                      </a:r>
                      <a:endParaRPr lang="en-US" sz="1350" b="1"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1" i="0" u="none" strike="noStrike" dirty="0">
                          <a:solidFill>
                            <a:srgbClr val="000000"/>
                          </a:solidFill>
                          <a:effectLst/>
                          <a:latin typeface="Times New Roman" panose="02020603050405020304" pitchFamily="18" charset="0"/>
                        </a:rPr>
                        <a:t>28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1" i="0" u="none" strike="noStrike" dirty="0">
                          <a:solidFill>
                            <a:srgbClr val="000000"/>
                          </a:solidFill>
                          <a:effectLst/>
                          <a:latin typeface="Times New Roman" panose="02020603050405020304" pitchFamily="18" charset="0"/>
                        </a:rPr>
                        <a:t>36,178.65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1" i="0" u="none" strike="noStrike" dirty="0">
                          <a:solidFill>
                            <a:srgbClr val="000000"/>
                          </a:solidFill>
                          <a:effectLst/>
                          <a:latin typeface="Times New Roman" panose="02020603050405020304" pitchFamily="18" charset="0"/>
                        </a:rPr>
                        <a:t>    577,992.78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463729791"/>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10600" cy="533400"/>
          </a:xfrm>
        </p:spPr>
        <p:txBody>
          <a:bodyPr>
            <a:normAutofit/>
          </a:bodyPr>
          <a:lstStyle/>
          <a:p>
            <a:r>
              <a:rPr lang="en-US" sz="3200" b="1" dirty="0" smtClean="0">
                <a:latin typeface="Times New Roman" panose="02020603050405020304" pitchFamily="18" charset="0"/>
                <a:cs typeface="Times New Roman" panose="02020603050405020304" pitchFamily="18" charset="0"/>
              </a:rPr>
              <a:t>Compensation of Employee</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85</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563828283"/>
              </p:ext>
            </p:extLst>
          </p:nvPr>
        </p:nvGraphicFramePr>
        <p:xfrm>
          <a:off x="304801" y="609598"/>
          <a:ext cx="8610600" cy="5746752"/>
        </p:xfrm>
        <a:graphic>
          <a:graphicData uri="http://schemas.openxmlformats.org/drawingml/2006/table">
            <a:tbl>
              <a:tblPr/>
              <a:tblGrid>
                <a:gridCol w="420176"/>
                <a:gridCol w="1968822"/>
                <a:gridCol w="1680702"/>
                <a:gridCol w="912382"/>
                <a:gridCol w="852357"/>
                <a:gridCol w="660277"/>
                <a:gridCol w="963402"/>
                <a:gridCol w="1152482"/>
              </a:tblGrid>
              <a:tr h="478896">
                <a:tc>
                  <a:txBody>
                    <a:bodyPr/>
                    <a:lstStyle/>
                    <a:p>
                      <a:pPr algn="ctr" fontAlgn="b"/>
                      <a:r>
                        <a:rPr lang="en-US" sz="1400" b="1" i="0" u="none" strike="noStrike" dirty="0">
                          <a:solidFill>
                            <a:srgbClr val="000000"/>
                          </a:solidFill>
                          <a:effectLst/>
                          <a:latin typeface="Times New Roman" panose="02020603050405020304" pitchFamily="18" charset="0"/>
                        </a:rPr>
                        <a:t>SN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Name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Grade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Number at Post</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Level</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Step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Monthly Salary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Annual Salary</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000000"/>
                          </a:solidFill>
                          <a:effectLst/>
                          <a:latin typeface="Times New Roman" panose="02020603050405020304" pitchFamily="18" charset="0"/>
                        </a:rPr>
                        <a:t>AGRIC</a:t>
                      </a:r>
                      <a:endParaRPr lang="en-US" sz="1400" b="1"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300" b="0" i="0" u="none" strike="noStrike" dirty="0" smtClean="0">
                          <a:solidFill>
                            <a:srgbClr val="000000"/>
                          </a:solidFill>
                          <a:effectLst/>
                          <a:latin typeface="Times New Roman" panose="02020603050405020304" pitchFamily="18" charset="0"/>
                        </a:rPr>
                        <a:t>29.</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NINSAU  KOFI BOYE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DIR OF AGRIC/CROP SERVICES</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3,447.83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42,077.34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300" b="0" i="0" u="none" strike="noStrike" dirty="0" smtClean="0">
                          <a:solidFill>
                            <a:srgbClr val="000000"/>
                          </a:solidFill>
                          <a:effectLst/>
                          <a:latin typeface="Times New Roman" panose="02020603050405020304" pitchFamily="18" charset="0"/>
                        </a:rPr>
                        <a:t>30.</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ASANTE  KWAME  OKYERE</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ASST AGRIC OFFICER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1,939.26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24,124.42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300" b="0" i="0" u="none" strike="noStrike" dirty="0" smtClean="0">
                          <a:solidFill>
                            <a:srgbClr val="000000"/>
                          </a:solidFill>
                          <a:effectLst/>
                          <a:latin typeface="Times New Roman" panose="02020603050405020304" pitchFamily="18" charset="0"/>
                        </a:rPr>
                        <a:t>31.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OBESE  DANIEL  KOFI</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SNR. ANIMAL PROD. OFFICER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2,187.16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26,692.09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300" b="0" i="0" u="none" strike="noStrike" dirty="0" smtClean="0">
                          <a:solidFill>
                            <a:srgbClr val="000000"/>
                          </a:solidFill>
                          <a:effectLst/>
                          <a:latin typeface="Times New Roman" panose="02020603050405020304" pitchFamily="18" charset="0"/>
                        </a:rPr>
                        <a:t>32.</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YEBOAH  SAMUEL  SETH</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CHF TECHNICAL OFFICER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2,912.97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36,154.28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300" b="0" i="0" u="none" strike="noStrike" dirty="0" smtClean="0">
                          <a:solidFill>
                            <a:srgbClr val="000000"/>
                          </a:solidFill>
                          <a:effectLst/>
                          <a:latin typeface="Times New Roman" panose="02020603050405020304" pitchFamily="18" charset="0"/>
                        </a:rPr>
                        <a:t>33.</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OSEI DARKO  THEOPHILUS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ASST. CHF TECHNICAL OFF</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2,632.76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32,130.17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300" b="0" i="0" u="none" strike="noStrike" dirty="0" smtClean="0">
                          <a:solidFill>
                            <a:srgbClr val="000000"/>
                          </a:solidFill>
                          <a:effectLst/>
                          <a:latin typeface="Times New Roman" panose="02020603050405020304" pitchFamily="18" charset="0"/>
                        </a:rPr>
                        <a:t>34.</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BOATENG  EVANS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SNR. TECHNICAL ASST.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1,227.18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15,047.70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300" b="0" i="0" u="none" strike="noStrike" dirty="0" smtClean="0">
                          <a:solidFill>
                            <a:srgbClr val="000000"/>
                          </a:solidFill>
                          <a:effectLst/>
                          <a:latin typeface="Times New Roman" panose="02020603050405020304" pitchFamily="18" charset="0"/>
                        </a:rPr>
                        <a:t>35.</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GBEVE  HANSON  YAO-KUMAH</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CHF TECHNICAL OFFICER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19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2,912.97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36,154.28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300" b="0" i="0" u="none" strike="noStrike" dirty="0" smtClean="0">
                          <a:solidFill>
                            <a:srgbClr val="000000"/>
                          </a:solidFill>
                          <a:effectLst/>
                          <a:latin typeface="Times New Roman" panose="02020603050405020304" pitchFamily="18" charset="0"/>
                        </a:rPr>
                        <a:t>36.</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MAWUSI  FRANCIS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ASST. ANIMAL PROD OFFICER</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dirty="0">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1,387.44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16,932.33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300" b="0" i="0" u="none" strike="noStrike" dirty="0" smtClean="0">
                          <a:solidFill>
                            <a:srgbClr val="000000"/>
                          </a:solidFill>
                          <a:effectLst/>
                          <a:latin typeface="Times New Roman" panose="02020603050405020304" pitchFamily="18" charset="0"/>
                        </a:rPr>
                        <a:t>37.</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KWARTENG  JOSEPHINE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SNR. TECHNICAL ASST.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1,296.97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a:solidFill>
                            <a:srgbClr val="000000"/>
                          </a:solidFill>
                          <a:effectLst/>
                          <a:latin typeface="Times New Roman" panose="02020603050405020304" pitchFamily="18" charset="0"/>
                        </a:rPr>
                        <a:t>        15,828.25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8896">
                <a:tc>
                  <a:txBody>
                    <a:bodyPr/>
                    <a:lstStyle/>
                    <a:p>
                      <a:pPr algn="ctr" fontAlgn="b"/>
                      <a:r>
                        <a:rPr lang="en-US" sz="1300" b="0" i="0" u="none" strike="noStrike" dirty="0" smtClean="0">
                          <a:solidFill>
                            <a:srgbClr val="000000"/>
                          </a:solidFill>
                          <a:effectLst/>
                          <a:latin typeface="Times New Roman" panose="02020603050405020304" pitchFamily="18" charset="0"/>
                        </a:rPr>
                        <a:t>38.</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OKRAKU DANIEL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50" b="0" i="0" u="none" strike="noStrike" dirty="0" smtClean="0">
                          <a:solidFill>
                            <a:srgbClr val="000000"/>
                          </a:solidFill>
                          <a:effectLst/>
                          <a:latin typeface="Times New Roman" panose="02020603050405020304" pitchFamily="18" charset="0"/>
                        </a:rPr>
                        <a:t>DRIVER II </a:t>
                      </a:r>
                      <a:endParaRPr lang="en-US" sz="135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50" b="0" i="0" u="none" strike="noStrike">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851.12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50" b="0" i="0" u="none" strike="noStrike" dirty="0">
                          <a:solidFill>
                            <a:srgbClr val="000000"/>
                          </a:solidFill>
                          <a:effectLst/>
                          <a:latin typeface="Times New Roman" panose="02020603050405020304" pitchFamily="18" charset="0"/>
                        </a:rPr>
                        <a:t>        10,385.06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70502234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10600" cy="487362"/>
          </a:xfrm>
        </p:spPr>
        <p:txBody>
          <a:bodyPr>
            <a:normAutofit fontScale="90000"/>
          </a:bodyPr>
          <a:lstStyle/>
          <a:p>
            <a:r>
              <a:rPr lang="en-US" sz="3200" b="1" dirty="0" smtClean="0">
                <a:latin typeface="Times New Roman" panose="02020603050405020304" pitchFamily="18" charset="0"/>
                <a:cs typeface="Times New Roman" panose="02020603050405020304" pitchFamily="18" charset="0"/>
              </a:rPr>
              <a:t>Compensation of Employee</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86</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437042641"/>
              </p:ext>
            </p:extLst>
          </p:nvPr>
        </p:nvGraphicFramePr>
        <p:xfrm>
          <a:off x="304801" y="563568"/>
          <a:ext cx="8610600" cy="6022796"/>
        </p:xfrm>
        <a:graphic>
          <a:graphicData uri="http://schemas.openxmlformats.org/drawingml/2006/table">
            <a:tbl>
              <a:tblPr/>
              <a:tblGrid>
                <a:gridCol w="420176"/>
                <a:gridCol w="1968822"/>
                <a:gridCol w="1680702"/>
                <a:gridCol w="912382"/>
                <a:gridCol w="852357"/>
                <a:gridCol w="660277"/>
                <a:gridCol w="963402"/>
                <a:gridCol w="1152482"/>
              </a:tblGrid>
              <a:tr h="463292">
                <a:tc>
                  <a:txBody>
                    <a:bodyPr/>
                    <a:lstStyle/>
                    <a:p>
                      <a:pPr algn="ctr" fontAlgn="b"/>
                      <a:r>
                        <a:rPr lang="en-US" sz="1400" b="1" i="0" u="none" strike="noStrike" dirty="0">
                          <a:solidFill>
                            <a:srgbClr val="000000"/>
                          </a:solidFill>
                          <a:effectLst/>
                          <a:latin typeface="Times New Roman" panose="02020603050405020304" pitchFamily="18" charset="0"/>
                        </a:rPr>
                        <a:t>SN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Name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Grade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Number at Post</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Level</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Step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Monthly Salary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Annual Salary</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smtClean="0">
                          <a:solidFill>
                            <a:srgbClr val="000000"/>
                          </a:solidFill>
                          <a:effectLst/>
                          <a:latin typeface="Times New Roman" panose="02020603050405020304" pitchFamily="18" charset="0"/>
                        </a:rPr>
                        <a:t>39.</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YATSI NELSON BILLY</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CHF TECHNICAL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300" b="0" i="0" u="none" strike="noStrike" dirty="0">
                          <a:solidFill>
                            <a:srgbClr val="000000"/>
                          </a:solidFill>
                          <a:effectLst/>
                          <a:latin typeface="Times New Roman" panose="02020603050405020304" pitchFamily="18" charset="0"/>
                        </a:rPr>
                        <a:t>19</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300" b="0" i="0" u="none" strike="noStrike">
                          <a:solidFill>
                            <a:srgbClr val="000000"/>
                          </a:solidFill>
                          <a:effectLst/>
                          <a:latin typeface="Times New Roman" panose="02020603050405020304" pitchFamily="18" charset="0"/>
                        </a:rPr>
                        <a:t>9</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2,912.97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36,154.28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smtClean="0">
                          <a:solidFill>
                            <a:srgbClr val="000000"/>
                          </a:solidFill>
                          <a:effectLst/>
                          <a:latin typeface="Times New Roman" panose="02020603050405020304" pitchFamily="18" charset="0"/>
                        </a:rPr>
                        <a:t>40.</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TEYE LARWEH BERNARD</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ASST AGRIC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300" b="0" i="0" u="none" strike="noStrike" dirty="0">
                          <a:solidFill>
                            <a:srgbClr val="000000"/>
                          </a:solidFill>
                          <a:effectLst/>
                          <a:latin typeface="Times New Roman" panose="02020603050405020304" pitchFamily="18" charset="0"/>
                        </a:rPr>
                        <a:t>16</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1,943.72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300" b="0" i="0" u="none" strike="noStrike">
                          <a:solidFill>
                            <a:srgbClr val="000000"/>
                          </a:solidFill>
                          <a:effectLst/>
                          <a:latin typeface="Times New Roman" panose="02020603050405020304" pitchFamily="18" charset="0"/>
                        </a:rPr>
                        <a:t>23,721.16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smtClean="0">
                          <a:solidFill>
                            <a:srgbClr val="000000"/>
                          </a:solidFill>
                          <a:effectLst/>
                          <a:latin typeface="Times New Roman" panose="02020603050405020304" pitchFamily="18" charset="0"/>
                        </a:rPr>
                        <a:t>41.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HALIDU MUZZAMMILLU ALIU</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PRODUCTION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300" b="0" i="0" u="none" strike="noStrike" dirty="0">
                          <a:solidFill>
                            <a:srgbClr val="000000"/>
                          </a:solidFill>
                          <a:effectLst/>
                          <a:latin typeface="Times New Roman" panose="02020603050405020304" pitchFamily="18" charset="0"/>
                        </a:rPr>
                        <a:t>15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1,727.38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        21,050.90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smtClean="0">
                          <a:solidFill>
                            <a:srgbClr val="000000"/>
                          </a:solidFill>
                          <a:effectLst/>
                          <a:latin typeface="Times New Roman" panose="02020603050405020304" pitchFamily="18" charset="0"/>
                        </a:rPr>
                        <a:t>42.</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KARIKARI EMMANUEL APAU</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PRODUCTION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1300" b="0" i="0" u="none" strike="noStrike" dirty="0">
                          <a:solidFill>
                            <a:srgbClr val="000000"/>
                          </a:solidFill>
                          <a:effectLst/>
                          <a:latin typeface="Times New Roman" panose="02020603050405020304" pitchFamily="18" charset="0"/>
                        </a:rPr>
                        <a:t>15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1,727.38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        21,050.90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1" i="0" u="none" strike="noStrike" dirty="0" smtClean="0">
                          <a:solidFill>
                            <a:srgbClr val="000000"/>
                          </a:solidFill>
                          <a:effectLst/>
                          <a:latin typeface="Times New Roman" panose="02020603050405020304" pitchFamily="18" charset="0"/>
                        </a:rPr>
                        <a:t>TOTAL</a:t>
                      </a:r>
                      <a:endParaRPr lang="en-US" sz="1300" b="1"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1" i="0" u="none" strike="noStrike" dirty="0" smtClean="0">
                          <a:solidFill>
                            <a:srgbClr val="000000"/>
                          </a:solidFill>
                          <a:effectLst/>
                          <a:latin typeface="Times New Roman" panose="02020603050405020304" pitchFamily="18" charset="0"/>
                        </a:rPr>
                        <a:t>14</a:t>
                      </a:r>
                      <a:endParaRPr lang="en-US" sz="1300" b="1"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29,107.12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    357,503.16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1" i="0" u="none" strike="noStrike" dirty="0" smtClean="0">
                          <a:solidFill>
                            <a:srgbClr val="000000"/>
                          </a:solidFill>
                          <a:effectLst/>
                          <a:latin typeface="Times New Roman" panose="02020603050405020304" pitchFamily="18" charset="0"/>
                        </a:rPr>
                        <a:t>SOCIAL</a:t>
                      </a:r>
                      <a:r>
                        <a:rPr lang="en-US" sz="1300" b="1" i="0" u="none" strike="noStrike" baseline="0" dirty="0" smtClean="0">
                          <a:solidFill>
                            <a:srgbClr val="000000"/>
                          </a:solidFill>
                          <a:effectLst/>
                          <a:latin typeface="Times New Roman" panose="02020603050405020304" pitchFamily="18" charset="0"/>
                        </a:rPr>
                        <a:t> WELFARE AND COMMUNITY DEV’T</a:t>
                      </a:r>
                      <a:endParaRPr lang="en-US" sz="1300" b="1"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smtClean="0">
                          <a:solidFill>
                            <a:srgbClr val="000000"/>
                          </a:solidFill>
                          <a:effectLst/>
                          <a:latin typeface="Times New Roman" panose="02020603050405020304" pitchFamily="18" charset="0"/>
                        </a:rPr>
                        <a:t>43.</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ARTHUR  FRANCIS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SENIOR SOCIAL DEV. OFF</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2,632.59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32,130.17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smtClean="0">
                          <a:solidFill>
                            <a:srgbClr val="000000"/>
                          </a:solidFill>
                          <a:effectLst/>
                          <a:latin typeface="Times New Roman" panose="02020603050405020304" pitchFamily="18" charset="0"/>
                        </a:rPr>
                        <a:t>44.</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ADJARTEY FRANCIS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SOCIAL DEVT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2,379.50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        29,039.35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smtClean="0">
                          <a:solidFill>
                            <a:srgbClr val="000000"/>
                          </a:solidFill>
                          <a:effectLst/>
                          <a:latin typeface="Times New Roman" panose="02020603050405020304" pitchFamily="18" charset="0"/>
                        </a:rPr>
                        <a:t>45.</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ABBARE THOMAS</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SOCIAL DEVT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2,379.50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        29,039.35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smtClean="0">
                          <a:solidFill>
                            <a:srgbClr val="000000"/>
                          </a:solidFill>
                          <a:effectLst/>
                          <a:latin typeface="Times New Roman" panose="02020603050405020304" pitchFamily="18" charset="0"/>
                        </a:rPr>
                        <a:t>46.</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DJASSA  MICHAEL  KWASI</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SENIOR SOCIAL DEV. ASST.</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1,943.72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23,721.16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63292">
                <a:tc>
                  <a:txBody>
                    <a:bodyPr/>
                    <a:lstStyle/>
                    <a:p>
                      <a:pPr algn="ctr" fontAlgn="b"/>
                      <a:r>
                        <a:rPr lang="en-US" sz="1300" b="0" i="0" u="none" strike="noStrike" dirty="0" smtClean="0">
                          <a:solidFill>
                            <a:srgbClr val="000000"/>
                          </a:solidFill>
                          <a:effectLst/>
                          <a:latin typeface="Times New Roman" panose="02020603050405020304" pitchFamily="18" charset="0"/>
                        </a:rPr>
                        <a:t>47.</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MAWULORM  JUSTICE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SOCIAL DEV.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2,588.75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31,593.09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8888950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534400" cy="533400"/>
          </a:xfrm>
        </p:spPr>
        <p:txBody>
          <a:bodyPr>
            <a:normAutofit/>
          </a:bodyPr>
          <a:lstStyle/>
          <a:p>
            <a:r>
              <a:rPr lang="en-US" sz="3200" b="1" dirty="0" smtClean="0">
                <a:latin typeface="Times New Roman" panose="02020603050405020304" pitchFamily="18" charset="0"/>
                <a:cs typeface="Times New Roman" panose="02020603050405020304" pitchFamily="18" charset="0"/>
              </a:rPr>
              <a:t>Compensation of Employee</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87</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984563133"/>
              </p:ext>
            </p:extLst>
          </p:nvPr>
        </p:nvGraphicFramePr>
        <p:xfrm>
          <a:off x="304801" y="609601"/>
          <a:ext cx="8534399" cy="5976763"/>
        </p:xfrm>
        <a:graphic>
          <a:graphicData uri="http://schemas.openxmlformats.org/drawingml/2006/table">
            <a:tbl>
              <a:tblPr/>
              <a:tblGrid>
                <a:gridCol w="416457"/>
                <a:gridCol w="1951399"/>
                <a:gridCol w="1665829"/>
                <a:gridCol w="904307"/>
                <a:gridCol w="844814"/>
                <a:gridCol w="654434"/>
                <a:gridCol w="954876"/>
                <a:gridCol w="1142283"/>
              </a:tblGrid>
              <a:tr h="459751">
                <a:tc>
                  <a:txBody>
                    <a:bodyPr/>
                    <a:lstStyle/>
                    <a:p>
                      <a:pPr algn="ctr" fontAlgn="b"/>
                      <a:r>
                        <a:rPr lang="en-US" sz="1400" b="1" i="0" u="none" strike="noStrike" dirty="0">
                          <a:solidFill>
                            <a:srgbClr val="000000"/>
                          </a:solidFill>
                          <a:effectLst/>
                          <a:latin typeface="Times New Roman" panose="02020603050405020304" pitchFamily="18" charset="0"/>
                        </a:rPr>
                        <a:t>SN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Name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Grade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Number at Post</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Level</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Step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Monthly Salary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Annual Salary</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r>
                        <a:rPr lang="en-US" sz="1400" b="1" i="0" u="none" strike="noStrike" dirty="0">
                          <a:solidFill>
                            <a:srgbClr val="000000"/>
                          </a:solidFill>
                          <a:effectLst/>
                          <a:latin typeface="Times New Roman" panose="02020603050405020304" pitchFamily="18" charset="0"/>
                        </a:rPr>
                        <a:t> </a:t>
                      </a:r>
                      <a:r>
                        <a:rPr lang="en-US" sz="1400" b="0" i="0" u="none" strike="noStrike" dirty="0" smtClean="0">
                          <a:solidFill>
                            <a:srgbClr val="000000"/>
                          </a:solidFill>
                          <a:effectLst/>
                          <a:latin typeface="Times New Roman" panose="02020603050405020304" pitchFamily="18" charset="0"/>
                        </a:rPr>
                        <a:t>48.</a:t>
                      </a:r>
                      <a:endParaRPr lang="en-US" sz="1400" b="1"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DAUTEY  BENJAMIN  TETTEH</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SENIOR SOCIAL DEV. ASST.</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000000"/>
                          </a:solidFill>
                          <a:effectLst/>
                          <a:latin typeface="Times New Roman" panose="02020603050405020304" pitchFamily="18" charset="0"/>
                        </a:rPr>
                        <a:t>1</a:t>
                      </a:r>
                      <a:endParaRPr lang="en-US" sz="1400" b="1"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1,911.23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23,342.64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r>
                        <a:rPr lang="en-US" sz="1300" b="0" i="0" u="none" strike="noStrike" dirty="0" smtClean="0">
                          <a:solidFill>
                            <a:srgbClr val="000000"/>
                          </a:solidFill>
                          <a:effectLst/>
                          <a:latin typeface="Times New Roman" panose="02020603050405020304" pitchFamily="18" charset="0"/>
                        </a:rPr>
                        <a:t>49.</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NYAMEKYE  FRANCIS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SNR. SOCIAL DEV.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1,976.76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24,124.42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r>
                        <a:rPr lang="en-US" sz="1300" b="0" i="0" u="none" strike="noStrike" dirty="0" smtClean="0">
                          <a:solidFill>
                            <a:srgbClr val="000000"/>
                          </a:solidFill>
                          <a:effectLst/>
                          <a:latin typeface="Times New Roman" panose="02020603050405020304" pitchFamily="18" charset="0"/>
                        </a:rPr>
                        <a:t>50.</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BETTEH  GABRIEL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SOCIAL DEV.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2,419.95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        29,533.05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51.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ODAME  SAMUEL  KOFI</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SOCIAL DEV.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2,419.95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        29,533.05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52.</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KWARTENG  ABDUL HAMID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SOCIAL DEV.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2,419.95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        29,533.05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53.</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SOSU  DEEDE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SOCIAL DEV. OFFICER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2,339.72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        28,553.95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1" i="0" u="none" strike="noStrike" dirty="0" smtClean="0">
                          <a:solidFill>
                            <a:srgbClr val="000000"/>
                          </a:solidFill>
                          <a:effectLst/>
                          <a:latin typeface="Times New Roman" panose="02020603050405020304" pitchFamily="18" charset="0"/>
                        </a:rPr>
                        <a:t>TOTAL</a:t>
                      </a:r>
                      <a:endParaRPr lang="en-US" sz="1300" b="1"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1" i="0" u="none" strike="noStrike" dirty="0" smtClean="0">
                          <a:solidFill>
                            <a:srgbClr val="000000"/>
                          </a:solidFill>
                          <a:effectLst/>
                          <a:latin typeface="Times New Roman" panose="02020603050405020304" pitchFamily="18" charset="0"/>
                        </a:rPr>
                        <a:t>11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25,411.60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    310,143.28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685800" rtl="0" eaLnBrk="1" fontAlgn="b" latinLnBrk="0" hangingPunct="1">
                        <a:lnSpc>
                          <a:spcPct val="100000"/>
                        </a:lnSpc>
                        <a:spcBef>
                          <a:spcPts val="0"/>
                        </a:spcBef>
                        <a:spcAft>
                          <a:spcPts val="0"/>
                        </a:spcAft>
                        <a:buClrTx/>
                        <a:buSzTx/>
                        <a:buFontTx/>
                        <a:buNone/>
                        <a:tabLst/>
                        <a:defRPr/>
                      </a:pPr>
                      <a:r>
                        <a:rPr lang="en-US" sz="1300" b="1" i="0" u="none" strike="noStrike" dirty="0" smtClean="0">
                          <a:solidFill>
                            <a:srgbClr val="000000"/>
                          </a:solidFill>
                          <a:effectLst/>
                          <a:latin typeface="Times New Roman" panose="02020603050405020304" pitchFamily="18" charset="0"/>
                        </a:rPr>
                        <a:t>ENVIRONMENTAL</a:t>
                      </a:r>
                      <a:r>
                        <a:rPr lang="en-US" sz="1300" b="1" i="0" u="none" strike="noStrike" baseline="0" dirty="0" smtClean="0">
                          <a:solidFill>
                            <a:srgbClr val="000000"/>
                          </a:solidFill>
                          <a:effectLst/>
                          <a:latin typeface="Times New Roman" panose="02020603050405020304" pitchFamily="18" charset="0"/>
                        </a:rPr>
                        <a:t> HEALTH</a:t>
                      </a:r>
                      <a:endParaRPr lang="en-US" sz="1300" b="1" i="0" u="none" strike="noStrike" dirty="0" smtClean="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r>
                        <a:rPr lang="en-US" sz="1300" b="0" i="0" u="none" strike="noStrike" dirty="0" smtClean="0">
                          <a:solidFill>
                            <a:srgbClr val="000000"/>
                          </a:solidFill>
                          <a:effectLst/>
                          <a:latin typeface="Times New Roman" panose="02020603050405020304" pitchFamily="18" charset="0"/>
                        </a:rPr>
                        <a:t>54.</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AMEDEWONU DIAMOND KWAME</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ASST.PUBLIC HEALTH ENGR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1,943.72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23,721.16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r>
                        <a:rPr lang="en-US" sz="1300" b="0" i="0" u="none" strike="noStrike" dirty="0" smtClean="0">
                          <a:solidFill>
                            <a:srgbClr val="000000"/>
                          </a:solidFill>
                          <a:effectLst/>
                          <a:latin typeface="Times New Roman" panose="02020603050405020304" pitchFamily="18" charset="0"/>
                        </a:rPr>
                        <a:t>55.</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b"/>
                      <a:r>
                        <a:rPr lang="en-US" sz="1300" b="0" i="0" u="none" strike="noStrike" dirty="0" smtClean="0">
                          <a:solidFill>
                            <a:srgbClr val="000000"/>
                          </a:solidFill>
                          <a:effectLst/>
                          <a:latin typeface="Times New Roman" panose="02020603050405020304" pitchFamily="18" charset="0"/>
                        </a:rPr>
                        <a:t>GBEDZE BRIGHT Y.</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PRIN. ENVIRON. HEALTH ASSISTANT</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300" b="0" i="0" u="none" strike="noStrike">
                          <a:solidFill>
                            <a:srgbClr val="000000"/>
                          </a:solidFill>
                          <a:effectLst/>
                          <a:latin typeface="Times New Roman" panose="02020603050405020304" pitchFamily="18" charset="0"/>
                        </a:rPr>
                        <a:t>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300" b="0" i="0" u="none" strike="noStrike" dirty="0">
                          <a:solidFill>
                            <a:srgbClr val="000000"/>
                          </a:solidFill>
                          <a:effectLst/>
                          <a:latin typeface="Times New Roman" panose="02020603050405020304" pitchFamily="18"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1,698.50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20,728.52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9751">
                <a:tc>
                  <a:txBody>
                    <a:bodyPr/>
                    <a:lstStyle/>
                    <a:p>
                      <a:pPr algn="ctr" fontAlgn="b"/>
                      <a:r>
                        <a:rPr lang="en-US" sz="1300" b="0" i="0" u="none" strike="noStrike" dirty="0" smtClean="0">
                          <a:solidFill>
                            <a:srgbClr val="000000"/>
                          </a:solidFill>
                          <a:effectLst/>
                          <a:latin typeface="Times New Roman" panose="02020603050405020304" pitchFamily="18" charset="0"/>
                        </a:rPr>
                        <a:t>56.</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OKYERE  ISAAC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SNR. ENVIRON. HEALTH ASSISTANT</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1,387.44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16,932.33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98784525"/>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534400" cy="609600"/>
          </a:xfrm>
        </p:spPr>
        <p:txBody>
          <a:bodyPr>
            <a:normAutofit/>
          </a:bodyPr>
          <a:lstStyle/>
          <a:p>
            <a:r>
              <a:rPr lang="en-US" sz="3200" b="1" dirty="0" smtClean="0">
                <a:latin typeface="Times New Roman" panose="02020603050405020304" pitchFamily="18" charset="0"/>
                <a:cs typeface="Times New Roman" panose="02020603050405020304" pitchFamily="18" charset="0"/>
              </a:rPr>
              <a:t>Compensation of Employee</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88</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977349668"/>
              </p:ext>
            </p:extLst>
          </p:nvPr>
        </p:nvGraphicFramePr>
        <p:xfrm>
          <a:off x="304801" y="685803"/>
          <a:ext cx="8534399" cy="5670544"/>
        </p:xfrm>
        <a:graphic>
          <a:graphicData uri="http://schemas.openxmlformats.org/drawingml/2006/table">
            <a:tbl>
              <a:tblPr/>
              <a:tblGrid>
                <a:gridCol w="416457"/>
                <a:gridCol w="1951399"/>
                <a:gridCol w="1665829"/>
                <a:gridCol w="904307"/>
                <a:gridCol w="844814"/>
                <a:gridCol w="654434"/>
                <a:gridCol w="954876"/>
                <a:gridCol w="1142283"/>
              </a:tblGrid>
              <a:tr h="515504">
                <a:tc>
                  <a:txBody>
                    <a:bodyPr/>
                    <a:lstStyle/>
                    <a:p>
                      <a:pPr algn="ctr" fontAlgn="b"/>
                      <a:r>
                        <a:rPr lang="en-US" sz="1400" b="1" i="0" u="none" strike="noStrike" dirty="0">
                          <a:solidFill>
                            <a:srgbClr val="000000"/>
                          </a:solidFill>
                          <a:effectLst/>
                          <a:latin typeface="Times New Roman" panose="02020603050405020304" pitchFamily="18" charset="0"/>
                        </a:rPr>
                        <a:t>SN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Name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Grade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Number at Post</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Level</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Step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Monthly Salary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Annual Salary</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504">
                <a:tc>
                  <a:txBody>
                    <a:bodyPr/>
                    <a:lstStyle/>
                    <a:p>
                      <a:pPr algn="ctr" fontAlgn="b"/>
                      <a:r>
                        <a:rPr lang="en-US" sz="1400" b="1" i="0" u="none" strike="noStrike" dirty="0">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685800" rtl="0" eaLnBrk="1" fontAlgn="b" latinLnBrk="0" hangingPunct="1">
                        <a:lnSpc>
                          <a:spcPct val="100000"/>
                        </a:lnSpc>
                        <a:spcBef>
                          <a:spcPts val="0"/>
                        </a:spcBef>
                        <a:spcAft>
                          <a:spcPts val="0"/>
                        </a:spcAft>
                        <a:buClrTx/>
                        <a:buSzTx/>
                        <a:buFontTx/>
                        <a:buNone/>
                        <a:tabLst/>
                        <a:defRPr/>
                      </a:pPr>
                      <a:r>
                        <a:rPr lang="en-US" sz="1300" b="1" i="0" u="none" strike="noStrike" dirty="0" smtClean="0">
                          <a:solidFill>
                            <a:srgbClr val="000000"/>
                          </a:solidFill>
                          <a:effectLst/>
                          <a:latin typeface="Times New Roman" panose="02020603050405020304" pitchFamily="18" charset="0"/>
                        </a:rPr>
                        <a:t>ENVIRONMENTAL</a:t>
                      </a:r>
                      <a:r>
                        <a:rPr lang="en-US" sz="1300" b="1" i="0" u="none" strike="noStrike" baseline="0" dirty="0" smtClean="0">
                          <a:solidFill>
                            <a:srgbClr val="000000"/>
                          </a:solidFill>
                          <a:effectLst/>
                          <a:latin typeface="Times New Roman" panose="02020603050405020304" pitchFamily="18" charset="0"/>
                        </a:rPr>
                        <a:t> HEALTH</a:t>
                      </a:r>
                      <a:endParaRPr lang="en-US" sz="1300" b="1" i="0" u="none" strike="noStrike" dirty="0" smtClean="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400" b="1"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504">
                <a:tc>
                  <a:txBody>
                    <a:bodyPr/>
                    <a:lstStyle/>
                    <a:p>
                      <a:pPr algn="ctr" fontAlgn="b"/>
                      <a:r>
                        <a:rPr lang="en-US" sz="1300" b="0" i="0" u="none" strike="noStrike" dirty="0" smtClean="0">
                          <a:solidFill>
                            <a:srgbClr val="000000"/>
                          </a:solidFill>
                          <a:effectLst/>
                          <a:latin typeface="Times New Roman" panose="02020603050405020304" pitchFamily="18" charset="0"/>
                        </a:rPr>
                        <a:t>57.</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ATTIH  GODSWAY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CHF ENVIRON  HEALTH OFF</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2,150.60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26,245.91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504">
                <a:tc>
                  <a:txBody>
                    <a:bodyPr/>
                    <a:lstStyle/>
                    <a:p>
                      <a:pPr algn="ctr" fontAlgn="b"/>
                      <a:r>
                        <a:rPr lang="en-US" sz="1300" b="0" i="0" u="none" strike="noStrike" dirty="0" smtClean="0">
                          <a:solidFill>
                            <a:srgbClr val="000000"/>
                          </a:solidFill>
                          <a:effectLst/>
                          <a:latin typeface="Times New Roman" panose="02020603050405020304" pitchFamily="18" charset="0"/>
                        </a:rPr>
                        <a:t>58.</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NYARKO  GODFRED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PRIN.ENVIRON HEALTH ASST</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1,816.98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        22,174.41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504">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59.</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BLIKO  ANTHONY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CHF ENVIRON  HEALTH OFF</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2,187.16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26,692.09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504">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60.</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OFOSU  FAUSTINA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CHF ENVIRON HEALTH ASST</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2,461.09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30,545.71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504">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61.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NONME  MOSES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ENVIRON ASST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1,095.78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13,372.83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504">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62.</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AHORSU  JENNIFER  ELORM</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ENVIRON ASST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1,095.78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13,372.83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504">
                <a:tc>
                  <a:txBody>
                    <a:bodyPr/>
                    <a:lstStyle/>
                    <a:p>
                      <a:pPr algn="ctr" fontAlgn="b"/>
                      <a:r>
                        <a:rPr lang="en-US" sz="1300" b="0" i="0" u="none" strike="noStrike" dirty="0" smtClean="0">
                          <a:solidFill>
                            <a:srgbClr val="000000"/>
                          </a:solidFill>
                          <a:effectLst/>
                          <a:latin typeface="Times New Roman" panose="02020603050405020304" pitchFamily="18" charset="0"/>
                        </a:rPr>
                        <a:t>63.</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OTI  PHILIP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ENVIRON HEALTH OFF GD I</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1,387.44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16,932.33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504">
                <a:tc>
                  <a:txBody>
                    <a:bodyPr/>
                    <a:lstStyle/>
                    <a:p>
                      <a:pPr algn="ctr" fontAlgn="b"/>
                      <a:r>
                        <a:rPr lang="en-US" sz="1300" b="0" i="0" u="none" strike="noStrike" dirty="0" smtClean="0">
                          <a:solidFill>
                            <a:srgbClr val="000000"/>
                          </a:solidFill>
                          <a:effectLst/>
                          <a:latin typeface="Times New Roman" panose="02020603050405020304" pitchFamily="18" charset="0"/>
                        </a:rPr>
                        <a:t>64.</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KOLOG  GODFRED  MEINGBIL</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ENVIRON ASST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1,095.78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13,372.83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504">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1" i="0" u="none" strike="noStrike" dirty="0" smtClean="0">
                          <a:solidFill>
                            <a:srgbClr val="000000"/>
                          </a:solidFill>
                          <a:effectLst/>
                          <a:latin typeface="Times New Roman" panose="02020603050405020304" pitchFamily="18" charset="0"/>
                        </a:rPr>
                        <a:t>TOTAL</a:t>
                      </a:r>
                      <a:endParaRPr lang="en-US" sz="1300" b="1"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1" i="0" u="none" strike="noStrike" dirty="0" smtClean="0">
                          <a:solidFill>
                            <a:srgbClr val="000000"/>
                          </a:solidFill>
                          <a:effectLst/>
                          <a:latin typeface="Times New Roman" panose="02020603050405020304" pitchFamily="18" charset="0"/>
                        </a:rPr>
                        <a:t>11</a:t>
                      </a:r>
                      <a:endParaRPr lang="en-US" sz="1300" b="1"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18,320.26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224,090.95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39888536"/>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86800" cy="487362"/>
          </a:xfrm>
        </p:spPr>
        <p:txBody>
          <a:bodyPr>
            <a:normAutofit fontScale="90000"/>
          </a:bodyPr>
          <a:lstStyle/>
          <a:p>
            <a:r>
              <a:rPr lang="en-US" sz="3200" b="1" dirty="0" smtClean="0">
                <a:latin typeface="Times New Roman" panose="02020603050405020304" pitchFamily="18" charset="0"/>
                <a:cs typeface="Times New Roman" panose="02020603050405020304" pitchFamily="18" charset="0"/>
              </a:rPr>
              <a:t>Compensation of Employee</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89</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367600462"/>
              </p:ext>
            </p:extLst>
          </p:nvPr>
        </p:nvGraphicFramePr>
        <p:xfrm>
          <a:off x="304801" y="563559"/>
          <a:ext cx="8534399" cy="5608640"/>
        </p:xfrm>
        <a:graphic>
          <a:graphicData uri="http://schemas.openxmlformats.org/drawingml/2006/table">
            <a:tbl>
              <a:tblPr/>
              <a:tblGrid>
                <a:gridCol w="416457"/>
                <a:gridCol w="1951399"/>
                <a:gridCol w="1665829"/>
                <a:gridCol w="904307"/>
                <a:gridCol w="844814"/>
                <a:gridCol w="654434"/>
                <a:gridCol w="954876"/>
                <a:gridCol w="1142283"/>
              </a:tblGrid>
              <a:tr h="542009">
                <a:tc>
                  <a:txBody>
                    <a:bodyPr/>
                    <a:lstStyle/>
                    <a:p>
                      <a:pPr algn="ctr" fontAlgn="b"/>
                      <a:r>
                        <a:rPr lang="en-US" sz="1400" b="1" i="0" u="none" strike="noStrike" dirty="0">
                          <a:solidFill>
                            <a:srgbClr val="000000"/>
                          </a:solidFill>
                          <a:effectLst/>
                          <a:latin typeface="Times New Roman" panose="02020603050405020304" pitchFamily="18" charset="0"/>
                        </a:rPr>
                        <a:t>SN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Name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Grade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Number at Post</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Level</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Step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Monthly Salary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Annual Salary</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2009">
                <a:tc>
                  <a:txBody>
                    <a:bodyPr/>
                    <a:lstStyle/>
                    <a:p>
                      <a:pPr algn="ctr" fontAlgn="b"/>
                      <a:r>
                        <a:rPr lang="en-US" sz="1400" b="1" i="0" u="none" strike="noStrike" dirty="0">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b="1" dirty="0" smtClean="0">
                          <a:latin typeface="Times New Roman" panose="02020603050405020304" pitchFamily="18" charset="0"/>
                          <a:cs typeface="Times New Roman" panose="02020603050405020304" pitchFamily="18" charset="0"/>
                        </a:rPr>
                        <a:t>PHYSICAL</a:t>
                      </a:r>
                      <a:r>
                        <a:rPr lang="en-US" b="1" baseline="0" dirty="0" smtClean="0">
                          <a:latin typeface="Times New Roman" panose="02020603050405020304" pitchFamily="18" charset="0"/>
                          <a:cs typeface="Times New Roman" panose="02020603050405020304" pitchFamily="18" charset="0"/>
                        </a:rPr>
                        <a:t> PLANNING</a:t>
                      </a:r>
                      <a:endParaRPr lang="en-US" b="1"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dirty="0"/>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2009">
                <a:tc>
                  <a:txBody>
                    <a:bodyPr/>
                    <a:lstStyle/>
                    <a:p>
                      <a:pPr algn="ctr" fontAlgn="b"/>
                      <a:r>
                        <a:rPr lang="en-US" sz="1300" b="0" i="0" u="none" strike="noStrike" dirty="0" smtClean="0">
                          <a:solidFill>
                            <a:srgbClr val="000000"/>
                          </a:solidFill>
                          <a:effectLst/>
                          <a:latin typeface="Times New Roman" panose="02020603050405020304" pitchFamily="18" charset="0"/>
                        </a:rPr>
                        <a:t>65.</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TAKYI  ISAAC  KWABENA</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TECHNICAL OFFICER GD II</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1,364.25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16,649.30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2009">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1" i="0" u="none" strike="noStrike" dirty="0" smtClean="0">
                          <a:solidFill>
                            <a:srgbClr val="000000"/>
                          </a:solidFill>
                          <a:effectLst/>
                          <a:latin typeface="Times New Roman" panose="02020603050405020304" pitchFamily="18" charset="0"/>
                        </a:rPr>
                        <a:t>TOTAL</a:t>
                      </a:r>
                      <a:endParaRPr lang="en-US" sz="1300" b="1"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1"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1,364.25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      16,649.30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2009">
                <a:tc>
                  <a:txBody>
                    <a:bodyPr/>
                    <a:lstStyle/>
                    <a:p>
                      <a:pPr algn="ctr"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2009">
                <a:tc>
                  <a:txBody>
                    <a:bodyPr/>
                    <a:lstStyle/>
                    <a:p>
                      <a:pPr algn="ctr"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1" i="0" u="none" strike="noStrike" dirty="0" smtClean="0">
                          <a:solidFill>
                            <a:srgbClr val="000000"/>
                          </a:solidFill>
                          <a:effectLst/>
                          <a:latin typeface="Times New Roman" panose="02020603050405020304" pitchFamily="18" charset="0"/>
                        </a:rPr>
                        <a:t>WORKS</a:t>
                      </a:r>
                      <a:endParaRPr lang="en-US" sz="1300" b="1"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2009">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66.</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MINTAH  FELIX  GHANSAH</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ASST. ENGINEER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17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2,224.34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27,145.85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730559">
                <a:tc>
                  <a:txBody>
                    <a:bodyPr/>
                    <a:lstStyle/>
                    <a:p>
                      <a:pPr algn="ctr" fontAlgn="b"/>
                      <a:r>
                        <a:rPr lang="en-US" sz="1300" b="0" i="0" u="none" strike="noStrike" dirty="0">
                          <a:solidFill>
                            <a:srgbClr val="000000"/>
                          </a:solidFill>
                          <a:effectLst/>
                          <a:latin typeface="Times New Roman" panose="02020603050405020304" pitchFamily="18" charset="0"/>
                        </a:rPr>
                        <a:t> </a:t>
                      </a:r>
                      <a:r>
                        <a:rPr lang="en-US" sz="1300" b="0" i="0" u="none" strike="noStrike" dirty="0" smtClean="0">
                          <a:solidFill>
                            <a:srgbClr val="000000"/>
                          </a:solidFill>
                          <a:effectLst/>
                          <a:latin typeface="Times New Roman" panose="02020603050405020304" pitchFamily="18" charset="0"/>
                        </a:rPr>
                        <a:t>67.</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ACHEAMPONG  BENJAMIN  KOFI ABOAGYE</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SNR. TECHNICIAN ENGINEER</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a:solidFill>
                            <a:srgbClr val="000000"/>
                          </a:solidFill>
                          <a:effectLst/>
                          <a:latin typeface="Times New Roman" panose="02020603050405020304" pitchFamily="18" charset="0"/>
                        </a:rPr>
                        <a:t>17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2,224.34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a:solidFill>
                            <a:srgbClr val="000000"/>
                          </a:solidFill>
                          <a:effectLst/>
                          <a:latin typeface="Times New Roman" panose="02020603050405020304" pitchFamily="18" charset="0"/>
                        </a:rPr>
                        <a:t>        27,145.85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2009">
                <a:tc>
                  <a:txBody>
                    <a:bodyPr/>
                    <a:lstStyle/>
                    <a:p>
                      <a:pPr algn="ctr"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1" i="0" u="none" strike="noStrike" dirty="0" smtClean="0">
                          <a:solidFill>
                            <a:srgbClr val="000000"/>
                          </a:solidFill>
                          <a:effectLst/>
                          <a:latin typeface="Times New Roman" panose="02020603050405020304" pitchFamily="18" charset="0"/>
                        </a:rPr>
                        <a:t>TOTAL</a:t>
                      </a:r>
                      <a:endParaRPr lang="en-US" sz="1300" b="1"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smtClean="0">
                          <a:solidFill>
                            <a:srgbClr val="000000"/>
                          </a:solidFill>
                          <a:effectLst/>
                          <a:latin typeface="Times New Roman" panose="02020603050405020304" pitchFamily="18" charset="0"/>
                        </a:rPr>
                        <a:t> </a:t>
                      </a:r>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1" i="0" u="none" strike="noStrike">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4,448.68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      54,291.70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42009">
                <a:tc>
                  <a:txBody>
                    <a:bodyPr/>
                    <a:lstStyle/>
                    <a:p>
                      <a:pPr algn="ctr" fontAlgn="b"/>
                      <a:endParaRPr lang="en-US" sz="13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l" defTabSz="685800" rtl="0" eaLnBrk="1" fontAlgn="b" latinLnBrk="0" hangingPunct="1">
                        <a:lnSpc>
                          <a:spcPct val="100000"/>
                        </a:lnSpc>
                        <a:spcBef>
                          <a:spcPts val="0"/>
                        </a:spcBef>
                        <a:spcAft>
                          <a:spcPts val="0"/>
                        </a:spcAft>
                        <a:buClrTx/>
                        <a:buSzTx/>
                        <a:buFontTx/>
                        <a:buNone/>
                        <a:tabLst/>
                        <a:defRPr/>
                      </a:pPr>
                      <a:r>
                        <a:rPr lang="en-US" sz="1300" b="1" i="0" u="none" strike="noStrike" dirty="0" smtClean="0">
                          <a:solidFill>
                            <a:srgbClr val="000000"/>
                          </a:solidFill>
                          <a:effectLst/>
                          <a:latin typeface="Times New Roman" panose="02020603050405020304" pitchFamily="18" charset="0"/>
                        </a:rPr>
                        <a:t>GRAND 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1" i="0" u="none" strike="noStrike" dirty="0">
                          <a:solidFill>
                            <a:srgbClr val="000000"/>
                          </a:solidFill>
                          <a:effectLst/>
                          <a:latin typeface="Times New Roman" panose="02020603050405020304" pitchFamily="18" charset="0"/>
                        </a:rPr>
                        <a:t>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114,830.56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 1,540,671.17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005970896"/>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8686800" cy="487362"/>
          </a:xfrm>
        </p:spPr>
        <p:txBody>
          <a:bodyPr>
            <a:normAutofit fontScale="90000"/>
          </a:bodyPr>
          <a:lstStyle/>
          <a:p>
            <a:r>
              <a:rPr lang="en-US" sz="3200" b="1" dirty="0" smtClean="0">
                <a:latin typeface="Times New Roman" panose="02020603050405020304" pitchFamily="18" charset="0"/>
                <a:cs typeface="Times New Roman" panose="02020603050405020304" pitchFamily="18" charset="0"/>
              </a:rPr>
              <a:t>Compensation of Employee(IGF)</a:t>
            </a:r>
            <a:endParaRPr 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1CD3C2-A472-4BA3-88D7-833F7D0C5725}" type="slidenum">
              <a:rPr lang="en-US" smtClean="0"/>
              <a:t>90</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108540154"/>
              </p:ext>
            </p:extLst>
          </p:nvPr>
        </p:nvGraphicFramePr>
        <p:xfrm>
          <a:off x="304801" y="609602"/>
          <a:ext cx="8686801" cy="5638799"/>
        </p:xfrm>
        <a:graphic>
          <a:graphicData uri="http://schemas.openxmlformats.org/drawingml/2006/table">
            <a:tbl>
              <a:tblPr/>
              <a:tblGrid>
                <a:gridCol w="423894"/>
                <a:gridCol w="1986246"/>
                <a:gridCol w="1695576"/>
                <a:gridCol w="920456"/>
                <a:gridCol w="859900"/>
                <a:gridCol w="666120"/>
                <a:gridCol w="971928"/>
                <a:gridCol w="1162681"/>
              </a:tblGrid>
              <a:tr h="511008">
                <a:tc>
                  <a:txBody>
                    <a:bodyPr/>
                    <a:lstStyle/>
                    <a:p>
                      <a:pPr algn="ctr" fontAlgn="b"/>
                      <a:r>
                        <a:rPr lang="en-US" sz="1400" b="1" i="0" u="none" strike="noStrike" dirty="0">
                          <a:solidFill>
                            <a:srgbClr val="000000"/>
                          </a:solidFill>
                          <a:effectLst/>
                          <a:latin typeface="Times New Roman" panose="02020603050405020304" pitchFamily="18" charset="0"/>
                        </a:rPr>
                        <a:t>SN</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Name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Grade</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Number at Post</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Level</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SSSS Step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Monthly Salary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Annual Salary</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1008">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000000"/>
                          </a:solidFill>
                          <a:effectLst/>
                          <a:latin typeface="Times New Roman" panose="02020603050405020304" pitchFamily="18" charset="0"/>
                        </a:rPr>
                        <a:t>CENTRAL</a:t>
                      </a:r>
                      <a:r>
                        <a:rPr lang="en-US" sz="1400" b="1" i="0" u="none" strike="noStrike" baseline="0" dirty="0" smtClean="0">
                          <a:solidFill>
                            <a:srgbClr val="000000"/>
                          </a:solidFill>
                          <a:effectLst/>
                          <a:latin typeface="Times New Roman" panose="02020603050405020304" pitchFamily="18" charset="0"/>
                        </a:rPr>
                        <a:t> ADMINISTRATION </a:t>
                      </a:r>
                      <a:endParaRPr lang="en-US" sz="1400" b="1" i="0" u="none" strike="noStrike" dirty="0">
                        <a:solidFill>
                          <a:srgbClr val="000000"/>
                        </a:solidFill>
                        <a:effectLst/>
                        <a:latin typeface="Times New Roman" panose="02020603050405020304" pitchFamily="18" charset="0"/>
                      </a:endParaRP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8608" marR="8608" marT="860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1658">
                <a:tc>
                  <a:txBody>
                    <a:bodyPr/>
                    <a:lstStyle/>
                    <a:p>
                      <a:pPr algn="ctr" fontAlgn="b"/>
                      <a:r>
                        <a:rPr lang="en-US" sz="1400" b="0" i="0" u="none" strike="noStrike" dirty="0" smtClean="0">
                          <a:solidFill>
                            <a:srgbClr val="000000"/>
                          </a:solidFill>
                          <a:effectLst/>
                          <a:latin typeface="Times New Roman" panose="02020603050405020304" pitchFamily="18" charset="0"/>
                        </a:rPr>
                        <a:t>1.</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ADU PREMPEH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NIGHT SECURITY</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320.00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3,840.00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2.</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DORCAS OFFEI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CLEANER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320.00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3,840.00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3.</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LINDA AMPOASAH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CLEANER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320.00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3,840.00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4.</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OBENG MICHEAL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DRIVER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320.00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3,840.00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5.</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VIDA DEDE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CLEANER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320.00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3,840.00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6.</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ROSINA ESHUN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RADIO OPERATOR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600.00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7,200.00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7.</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ANUM MENSAH BEN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DAY SECURITY</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320.00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3,840.00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8.</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EMMANUEL NARTEY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NIGHT SECURITY</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320.00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3,840.00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9.</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SALIFU MAHAMA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NIGHT SECURITY</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320.00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3,840.00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10.</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MAMONDA MOHAMMED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NIGHT SECURITY</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320.00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3,840.00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11.</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KWABENA AMUZU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LABOURER</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320.00</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smtClean="0">
                          <a:solidFill>
                            <a:srgbClr val="000000"/>
                          </a:solidFill>
                          <a:effectLst/>
                          <a:latin typeface="Times New Roman" panose="02020603050405020304" pitchFamily="18" charset="0"/>
                        </a:rPr>
                        <a:t>3,840.00</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7647">
                <a:tc>
                  <a:txBody>
                    <a:bodyPr/>
                    <a:lstStyle/>
                    <a:p>
                      <a:pPr algn="ctr" fontAlgn="b"/>
                      <a:r>
                        <a:rPr lang="en-US" sz="1400" b="0" i="0" u="none" strike="noStrike" dirty="0" smtClean="0">
                          <a:solidFill>
                            <a:srgbClr val="000000"/>
                          </a:solidFill>
                          <a:effectLst/>
                          <a:latin typeface="Times New Roman" panose="02020603050405020304" pitchFamily="18" charset="0"/>
                        </a:rPr>
                        <a:t>12.</a:t>
                      </a:r>
                      <a:endParaRPr lang="en-US" sz="1400" b="0" i="0" u="none" strike="noStrike" dirty="0">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Times New Roman" panose="02020603050405020304" pitchFamily="18" charset="0"/>
                        </a:rPr>
                        <a:t>DASSAH GORDON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NIGHT SECURITY</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dirty="0" smtClean="0">
                          <a:latin typeface="Times New Roman" panose="02020603050405020304" pitchFamily="18" charset="0"/>
                          <a:cs typeface="Times New Roman" panose="02020603050405020304" pitchFamily="18" charset="0"/>
                        </a:rPr>
                        <a:t>320.00</a:t>
                      </a:r>
                      <a:endParaRPr lang="en-US" sz="1300"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0" i="0" u="none" strike="noStrike" dirty="0">
                          <a:solidFill>
                            <a:srgbClr val="000000"/>
                          </a:solidFill>
                          <a:effectLst/>
                          <a:latin typeface="Times New Roman" panose="02020603050405020304" pitchFamily="18" charset="0"/>
                        </a:rPr>
                        <a:t>     3,840.00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1008">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300" b="1" i="0" u="none" strike="noStrike" dirty="0" smtClean="0">
                          <a:solidFill>
                            <a:srgbClr val="000000"/>
                          </a:solidFill>
                          <a:effectLst/>
                          <a:latin typeface="Times New Roman" panose="02020603050405020304" pitchFamily="18" charset="0"/>
                        </a:rPr>
                        <a:t>TOTAL</a:t>
                      </a:r>
                      <a:endParaRPr lang="en-US" sz="1300" b="1" i="0" u="none" strike="noStrike" dirty="0">
                        <a:solidFill>
                          <a:srgbClr val="000000"/>
                        </a:solidFill>
                        <a:effectLst/>
                        <a:latin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300" b="0" i="0" u="none" strike="noStrike" dirty="0" smtClean="0">
                          <a:solidFill>
                            <a:srgbClr val="000000"/>
                          </a:solidFill>
                          <a:effectLst/>
                          <a:latin typeface="Times New Roman" panose="02020603050405020304" pitchFamily="18" charset="0"/>
                          <a:cs typeface="Times New Roman" panose="02020603050405020304" pitchFamily="18" charset="0"/>
                        </a:rPr>
                        <a:t>12</a:t>
                      </a:r>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3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a:r>
                        <a:rPr lang="en-US" sz="1300" b="1" dirty="0" smtClean="0">
                          <a:latin typeface="Times New Roman" panose="02020603050405020304" pitchFamily="18" charset="0"/>
                          <a:cs typeface="Times New Roman" panose="02020603050405020304" pitchFamily="18" charset="0"/>
                        </a:rPr>
                        <a:t>4,120.00</a:t>
                      </a:r>
                      <a:endParaRPr lang="en-US" sz="1300" b="1" dirty="0">
                        <a:latin typeface="Times New Roman" panose="02020603050405020304" pitchFamily="18" charset="0"/>
                        <a:cs typeface="Times New Roman" panose="02020603050405020304" pitchFamily="18"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300" b="1" i="0" u="none" strike="noStrike" dirty="0">
                          <a:solidFill>
                            <a:srgbClr val="000000"/>
                          </a:solidFill>
                          <a:effectLst/>
                          <a:latin typeface="Times New Roman" panose="02020603050405020304" pitchFamily="18" charset="0"/>
                        </a:rPr>
                        <a:t>  49,440.00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86352261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5127"/>
            <a:ext cx="8058150" cy="1006474"/>
          </a:xfrm>
        </p:spPr>
        <p:txBody>
          <a:bodyPr>
            <a:normAutofit/>
          </a:bodyPr>
          <a:lstStyle/>
          <a:p>
            <a:r>
              <a:rPr lang="en-US" sz="2800" b="1" dirty="0" smtClean="0">
                <a:latin typeface="Times New Roman" panose="02020603050405020304" pitchFamily="18" charset="0"/>
                <a:cs typeface="Times New Roman" panose="02020603050405020304" pitchFamily="18" charset="0"/>
              </a:rPr>
              <a:t>STAFF RETIRING IN 2021</a:t>
            </a:r>
            <a:endParaRPr lang="en-US" sz="2800" b="1" dirty="0">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p:txBody>
          <a:bodyPr/>
          <a:lstStyle/>
          <a:p>
            <a:fld id="{571CD3C2-A472-4BA3-88D7-833F7D0C5725}" type="slidenum">
              <a:rPr lang="en-US" smtClean="0"/>
              <a:t>91</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994857819"/>
              </p:ext>
            </p:extLst>
          </p:nvPr>
        </p:nvGraphicFramePr>
        <p:xfrm>
          <a:off x="457200" y="1219202"/>
          <a:ext cx="8382000" cy="3581398"/>
        </p:xfrm>
        <a:graphic>
          <a:graphicData uri="http://schemas.openxmlformats.org/drawingml/2006/table">
            <a:tbl>
              <a:tblPr/>
              <a:tblGrid>
                <a:gridCol w="381000"/>
                <a:gridCol w="1524000"/>
                <a:gridCol w="990600"/>
                <a:gridCol w="1725495"/>
                <a:gridCol w="1093905"/>
                <a:gridCol w="1371600"/>
                <a:gridCol w="1295400"/>
              </a:tblGrid>
              <a:tr h="1144212">
                <a:tc>
                  <a:txBody>
                    <a:bodyPr/>
                    <a:lstStyle/>
                    <a:p>
                      <a:pPr algn="ctr" fontAlgn="b"/>
                      <a:r>
                        <a:rPr lang="en-US" sz="1400" b="1" i="0" u="none" strike="noStrike" dirty="0">
                          <a:solidFill>
                            <a:srgbClr val="000000"/>
                          </a:solidFill>
                          <a:effectLst/>
                          <a:latin typeface="Times New Roman" panose="02020603050405020304" pitchFamily="18" charset="0"/>
                        </a:rPr>
                        <a:t>S/N</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NAME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STAFF ID</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CURRENT GRADE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MONTHLY BASIC SALARY</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DATE OF APPOINTMENT</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DATE OF RETIREMENT</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89212">
                <a:tc>
                  <a:txBody>
                    <a:bodyPr/>
                    <a:lstStyle/>
                    <a:p>
                      <a:pPr algn="ctr" fontAlgn="b"/>
                      <a:r>
                        <a:rPr lang="en-US" sz="1400" b="1" i="0" u="none" strike="noStrike">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AGRIC</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030680">
                <a:tc>
                  <a:txBody>
                    <a:bodyPr/>
                    <a:lstStyle/>
                    <a:p>
                      <a:pPr algn="ctr" fontAlgn="b"/>
                      <a:endParaRPr lang="en-US" sz="1600" b="0" i="0" u="none" strike="noStrike" dirty="0" smtClean="0">
                        <a:solidFill>
                          <a:srgbClr val="000000"/>
                        </a:solidFill>
                        <a:effectLst/>
                        <a:latin typeface="Times New Roman" panose="02020603050405020304" pitchFamily="18" charset="0"/>
                      </a:endParaRPr>
                    </a:p>
                    <a:p>
                      <a:pPr algn="ctr" fontAlgn="b"/>
                      <a:r>
                        <a:rPr lang="en-US" sz="1600" b="0" i="0" u="none" strike="noStrike" dirty="0" smtClean="0">
                          <a:solidFill>
                            <a:srgbClr val="000000"/>
                          </a:solidFill>
                          <a:effectLst/>
                          <a:latin typeface="Times New Roman" panose="02020603050405020304" pitchFamily="18" charset="0"/>
                        </a:rPr>
                        <a:t>1</a:t>
                      </a:r>
                      <a:endParaRPr lang="en-US" sz="1600" b="0" i="0" u="none" strike="noStrike" dirty="0">
                        <a:solidFill>
                          <a:srgbClr val="000000"/>
                        </a:solidFill>
                        <a:effectLst/>
                        <a:latin typeface="Times New Roman" panose="02020603050405020304" pitchFamily="18" charset="0"/>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600" b="0" i="0" u="none" strike="noStrike" dirty="0">
                          <a:solidFill>
                            <a:srgbClr val="000000"/>
                          </a:solidFill>
                          <a:effectLst/>
                          <a:latin typeface="Times New Roman" panose="02020603050405020304" pitchFamily="18" charset="0"/>
                        </a:rPr>
                        <a:t>GBEVE HANSON YAO-KUMAH</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600" b="0" i="0" u="none" strike="noStrike" dirty="0">
                          <a:solidFill>
                            <a:srgbClr val="000000"/>
                          </a:solidFill>
                          <a:effectLst/>
                          <a:latin typeface="Times New Roman" panose="02020603050405020304" pitchFamily="18" charset="0"/>
                        </a:rPr>
                        <a:t>65715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0" i="0" u="none" strike="noStrike" dirty="0">
                          <a:solidFill>
                            <a:srgbClr val="000000"/>
                          </a:solidFill>
                          <a:effectLst/>
                          <a:latin typeface="Times New Roman" panose="02020603050405020304" pitchFamily="18" charset="0"/>
                        </a:rPr>
                        <a:t>Chief Technical Officer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effectLst/>
                          <a:latin typeface="Times New Roman" panose="02020603050405020304" pitchFamily="18" charset="0"/>
                        </a:rPr>
                        <a:t>2,864.28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600" b="0" i="0" u="none" strike="noStrike" dirty="0">
                          <a:solidFill>
                            <a:srgbClr val="000000"/>
                          </a:solidFill>
                          <a:effectLst/>
                          <a:latin typeface="Times New Roman" panose="02020603050405020304" pitchFamily="18" charset="0"/>
                        </a:rPr>
                        <a:t>21/05/1983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600" b="0" i="0" u="none" strike="noStrike" dirty="0">
                          <a:solidFill>
                            <a:srgbClr val="000000"/>
                          </a:solidFill>
                          <a:effectLst/>
                          <a:latin typeface="Times New Roman" panose="02020603050405020304" pitchFamily="18" charset="0"/>
                        </a:rPr>
                        <a:t>31/11/2021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817294">
                <a:tc>
                  <a:txBody>
                    <a:bodyPr/>
                    <a:lstStyle/>
                    <a:p>
                      <a:pPr algn="l" fontAlgn="b"/>
                      <a:r>
                        <a:rPr lang="en-US" sz="1400" b="1" i="0" u="none" strike="noStrike">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Times New Roman" panose="02020603050405020304" pitchFamily="18" charset="0"/>
                        </a:rPr>
                        <a:t> </a:t>
                      </a:r>
                      <a:r>
                        <a:rPr lang="en-US" sz="1600" b="1" i="0" u="none" strike="noStrike" dirty="0" smtClean="0">
                          <a:solidFill>
                            <a:srgbClr val="000000"/>
                          </a:solidFill>
                          <a:effectLst/>
                          <a:latin typeface="Times New Roman" panose="02020603050405020304" pitchFamily="18" charset="0"/>
                        </a:rPr>
                        <a:t>Total</a:t>
                      </a:r>
                      <a:endParaRPr lang="en-US" sz="1600" b="1" i="0" u="none" strike="noStrike" dirty="0">
                        <a:solidFill>
                          <a:srgbClr val="000000"/>
                        </a:solidFill>
                        <a:effectLst/>
                        <a:latin typeface="Times New Roman" panose="02020603050405020304" pitchFamily="18" charset="0"/>
                      </a:endParaRP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600" b="1" i="0" u="none" strike="noStrike" dirty="0">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600" b="1" i="0" u="none" strike="noStrike" dirty="0">
                          <a:solidFill>
                            <a:srgbClr val="000000"/>
                          </a:solidFill>
                          <a:effectLst/>
                          <a:latin typeface="Times New Roman" panose="02020603050405020304" pitchFamily="18" charset="0"/>
                        </a:rPr>
                        <a:t> </a:t>
                      </a:r>
                      <a:r>
                        <a:rPr lang="en-US" sz="1600" b="1" i="0" u="none" strike="noStrike" dirty="0" smtClean="0">
                          <a:solidFill>
                            <a:srgbClr val="000000"/>
                          </a:solidFill>
                          <a:effectLst/>
                          <a:latin typeface="Times New Roman" panose="02020603050405020304" pitchFamily="18" charset="0"/>
                        </a:rPr>
                        <a:t>2,864.28</a:t>
                      </a:r>
                      <a:endParaRPr lang="en-US" sz="1600" b="1" i="0" u="none" strike="noStrike" dirty="0">
                        <a:solidFill>
                          <a:srgbClr val="000000"/>
                        </a:solidFill>
                        <a:effectLst/>
                        <a:latin typeface="Times New Roman" panose="02020603050405020304" pitchFamily="18" charset="0"/>
                      </a:endParaRP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0000"/>
                          </a:solidFill>
                          <a:effectLst/>
                          <a:latin typeface="Times New Roman" panose="02020603050405020304" pitchFamily="18" charset="0"/>
                        </a:rPr>
                        <a:t> </a:t>
                      </a:r>
                    </a:p>
                  </a:txBody>
                  <a:tcPr marL="6904" marR="6904" marT="690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11642895"/>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914400"/>
            <a:ext cx="7886700" cy="5262563"/>
          </a:xfrm>
        </p:spPr>
        <p:txBody>
          <a:bodyPr>
            <a:normAutofit/>
          </a:bodyPr>
          <a:lstStyle/>
          <a:p>
            <a:pPr marL="0" indent="0" algn="ctr">
              <a:buNone/>
            </a:pPr>
            <a:endParaRPr lang="en-US" sz="5400" b="1" dirty="0" smtClean="0"/>
          </a:p>
          <a:p>
            <a:pPr marL="0" indent="0" algn="ctr">
              <a:buNone/>
            </a:pPr>
            <a:r>
              <a:rPr lang="en-US" sz="4800" b="1" dirty="0" smtClean="0">
                <a:latin typeface="Times New Roman" panose="02020603050405020304" pitchFamily="18" charset="0"/>
                <a:cs typeface="Times New Roman" panose="02020603050405020304" pitchFamily="18" charset="0"/>
              </a:rPr>
              <a:t>THE END</a:t>
            </a:r>
          </a:p>
          <a:p>
            <a:pPr marL="0" indent="0" algn="ctr">
              <a:buNone/>
            </a:pPr>
            <a:endParaRPr lang="en-US" sz="4800" b="1" dirty="0" smtClean="0">
              <a:latin typeface="Times New Roman" panose="02020603050405020304" pitchFamily="18" charset="0"/>
              <a:cs typeface="Times New Roman" panose="02020603050405020304" pitchFamily="18" charset="0"/>
            </a:endParaRPr>
          </a:p>
          <a:p>
            <a:pPr marL="0" indent="0" algn="ctr">
              <a:buNone/>
            </a:pPr>
            <a:r>
              <a:rPr lang="en-US" sz="4800" b="1" dirty="0" smtClean="0">
                <a:latin typeface="Times New Roman" panose="02020603050405020304" pitchFamily="18" charset="0"/>
                <a:cs typeface="Times New Roman" panose="02020603050405020304" pitchFamily="18" charset="0"/>
              </a:rPr>
              <a:t>THANK YOU</a:t>
            </a:r>
            <a:endParaRPr lang="en-US" sz="4800" b="1"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571CD3C2-A472-4BA3-88D7-833F7D0C5725}" type="slidenum">
              <a:rPr lang="en-US" smtClean="0"/>
              <a:t>92</a:t>
            </a:fld>
            <a:endParaRPr lang="en-US"/>
          </a:p>
        </p:txBody>
      </p:sp>
    </p:spTree>
    <p:extLst>
      <p:ext uri="{BB962C8B-B14F-4D97-AF65-F5344CB8AC3E}">
        <p14:creationId xmlns:p14="http://schemas.microsoft.com/office/powerpoint/2010/main" val="22789856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32488</TotalTime>
  <Words>10054</Words>
  <Application>Microsoft Office PowerPoint</Application>
  <PresentationFormat>On-screen Show (4:3)</PresentationFormat>
  <Paragraphs>4309</Paragraphs>
  <Slides>92</Slides>
  <Notes>7</Notes>
  <HiddenSlides>0</HiddenSlides>
  <MMClips>0</MMClips>
  <ScaleCrop>false</ScaleCrop>
  <HeadingPairs>
    <vt:vector size="4" baseType="variant">
      <vt:variant>
        <vt:lpstr>Theme</vt:lpstr>
      </vt:variant>
      <vt:variant>
        <vt:i4>1</vt:i4>
      </vt:variant>
      <vt:variant>
        <vt:lpstr>Slide Titles</vt:lpstr>
      </vt:variant>
      <vt:variant>
        <vt:i4>92</vt:i4>
      </vt:variant>
    </vt:vector>
  </HeadingPairs>
  <TitlesOfParts>
    <vt:vector size="93" baseType="lpstr">
      <vt:lpstr>Office Theme</vt:lpstr>
      <vt:lpstr>PowerPoint Presentation</vt:lpstr>
      <vt:lpstr>INTRODUCTION </vt:lpstr>
      <vt:lpstr>INTRODUCTION Cont’d </vt:lpstr>
      <vt:lpstr>KEY ISSUES </vt:lpstr>
      <vt:lpstr>OBJECTIVES</vt:lpstr>
      <vt:lpstr>OBJECTIVES CONT’D</vt:lpstr>
      <vt:lpstr>VISSION AND MISSION</vt:lpstr>
      <vt:lpstr>CORE FUNCTIONS OF THE DISTRICT</vt:lpstr>
      <vt:lpstr>2020 FINANCIAL PERFORMANCE-REVENUE</vt:lpstr>
      <vt:lpstr>2020 FINANCIAL PERFORMANCE-REVENUE</vt:lpstr>
      <vt:lpstr>2020 FINANCIAL PERFORMANCE-EXPENDITURE</vt:lpstr>
      <vt:lpstr>2020 FINANCIAL PERFORMANCE-EXPENDITURE</vt:lpstr>
      <vt:lpstr>2020 FINANCIAL PERFORMANCE-EXPENDITURE</vt:lpstr>
      <vt:lpstr>Revenue Analysis</vt:lpstr>
      <vt:lpstr>Revenue Analysis</vt:lpstr>
      <vt:lpstr>The Way Forward</vt:lpstr>
      <vt:lpstr>2020 EXPENDITURE ANALYSIS</vt:lpstr>
      <vt:lpstr>KEY ACHIEVEMENTS (2020)</vt:lpstr>
      <vt:lpstr>2020 KEY ACHIEVEMENTS CONT’D </vt:lpstr>
      <vt:lpstr>Policy Outcome Indicators and Targets</vt:lpstr>
      <vt:lpstr>Policy Outcome Indicators and Targets</vt:lpstr>
      <vt:lpstr>PowerPoint Presentation</vt:lpstr>
      <vt:lpstr>KEY PERFORMANCE INFORMATION FOR BUDGET PROGRAMMES 15.2 SOCIAL SERVICES DELIVERY </vt:lpstr>
      <vt:lpstr>KEY PERFORMANCE INFORMATION FOR BUDGET PROGRAMMES 15.3 INFRASTRUCTURE DEVELOPMENT AND MANAGEMENT  </vt:lpstr>
      <vt:lpstr>KEY PERFORMANCE INFORMATION FOR BUDGET PROGRAMMES 15.4 ECONOMIC DEVELOPMENT  </vt:lpstr>
      <vt:lpstr>KEY PERFORMANCE INFORMATION FOR BUDGET PROGRAMMES 15.5 ENVIRONMENTAL AND SANITATION MANAGEMENT   </vt:lpstr>
      <vt:lpstr>2020 BUDGET PROGRAMME PERFORMANCE </vt:lpstr>
      <vt:lpstr>FINANCIALS 2020 KEY PROJECTS AND PROGRAMMESF ROM ALL SOURCES</vt:lpstr>
      <vt:lpstr>2020 KEY PROJECTS AND PROGRAMMES FROM ALL SOURCES</vt:lpstr>
      <vt:lpstr>2020 KEY PROJECTS AND PROGRAMMES FROM ALL SOURCES</vt:lpstr>
      <vt:lpstr>2020 KEY PROJECTS AND PROGRAMMES FROM ALL SOURCES</vt:lpstr>
      <vt:lpstr>2020 KEY PROJECTS AND PROGRAMMES FROM ALL SOURCES</vt:lpstr>
      <vt:lpstr>2020 KEY PROJECTS AND PROGRAMMES FROM ALL SOURCES</vt:lpstr>
      <vt:lpstr>2020 KEY PROJECTS AND PROGRAMMES FROM ALL SOURCES</vt:lpstr>
      <vt:lpstr>2020 SANITATION BUDGET PERFORMANCE</vt:lpstr>
      <vt:lpstr>DONOR PARTNER SUPPORTED PROGRAMMES</vt:lpstr>
      <vt:lpstr>GOVERNMENT FLAGSHIP PROJECTS/PROGRAMMES</vt:lpstr>
      <vt:lpstr>PowerPoint Presentation</vt:lpstr>
      <vt:lpstr>MMDA Adopted Policy Objectives for 2021</vt:lpstr>
      <vt:lpstr>Adopted Policy Objectives for 2021</vt:lpstr>
      <vt:lpstr>Adopted Policy Objectives for 2021</vt:lpstr>
      <vt:lpstr>Policy Outcome Indicators and Targets</vt:lpstr>
      <vt:lpstr>Policy Outcome Indicators and Targets</vt:lpstr>
      <vt:lpstr>PowerPoint Presentation</vt:lpstr>
      <vt:lpstr>R.I.A.P FOR 2021</vt:lpstr>
      <vt:lpstr>R.I.A.P FOR 2021</vt:lpstr>
      <vt:lpstr>R.I.A.P FOR 2021</vt:lpstr>
      <vt:lpstr>PowerPoint Presentation</vt:lpstr>
      <vt:lpstr>EXPENDITURE BY BUDGET PROGRAMME AND ECONOMIC CLASSIFICATION-ALL FUNDING SOURCES </vt:lpstr>
      <vt:lpstr>PowerPoint Presentation</vt:lpstr>
      <vt:lpstr>KEY PERFORMANCE INFORMATION FOR BUDGET PROGRAMMES 15.2 SOCIAL SERVICES DELIVERY </vt:lpstr>
      <vt:lpstr>KEY PERFORMANCE INFORMATION FOR BUDGET PROGRAMMES 15.3 INFRASTRUCTURE DEVELOPMENT AND MANAGEMENT  </vt:lpstr>
      <vt:lpstr>KEY PERFORMANCE INFORMATION FOR BUDGET PROGRAMMES 15.4 ECONOMIC DEVELOPMENT  </vt:lpstr>
      <vt:lpstr>KEY PERFORMANCE INFORMATION FOR BUDGET PROGRAMMES 15.5 ENVIRONMENTAL AND SANITATION MANAGEMENT   </vt:lpstr>
      <vt:lpstr> Expenditure by Budget Programme, Projects and Economic classification </vt:lpstr>
      <vt:lpstr>PowerPoint Presentation</vt:lpstr>
      <vt:lpstr>GOVERNMENT FLAGSHIP PROJECTS/PROGRAMMES FOR 2021  (Assembly’s Support) </vt:lpstr>
      <vt:lpstr>2021-2024 EXPENDITURE PROJECTIONS BY ECONOMIC CLASSIFICATION- all funding sources</vt:lpstr>
      <vt:lpstr>SUMMARY OF EXPENDITURE BUDGET BY DEPARTMENT, ITEM AND FUNDING SOURCE-2021</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PowerPoint Presentation</vt:lpstr>
      <vt:lpstr>PROJECTS &amp; PROGRAMMES FOR 2021 AND CORRESPONDING COST AND JUSTIFICATION</vt:lpstr>
      <vt:lpstr>PowerPoint Presentation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PROJECTS &amp; PROGRAMMES FOR 2021 AND CORRESPONDING COST AND JUSTIFICATION</vt:lpstr>
      <vt:lpstr>Sanitation Budget</vt:lpstr>
      <vt:lpstr>DONOR PARTNER SUPPORTED PROGRAMMES</vt:lpstr>
      <vt:lpstr>Compensation of Employee</vt:lpstr>
      <vt:lpstr>Compensation of Employee</vt:lpstr>
      <vt:lpstr>Compensation of Employee</vt:lpstr>
      <vt:lpstr>Compensation of Employee</vt:lpstr>
      <vt:lpstr>Compensation of Employee</vt:lpstr>
      <vt:lpstr>Compensation of Employee</vt:lpstr>
      <vt:lpstr>Compensation of Employee</vt:lpstr>
      <vt:lpstr>Compensation of Employee</vt:lpstr>
      <vt:lpstr>Compensation of Employee(IGF)</vt:lpstr>
      <vt:lpstr>STAFF RETIRING IN 2021</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Osei Antwi</dc:creator>
  <cp:lastModifiedBy>User</cp:lastModifiedBy>
  <cp:revision>1058</cp:revision>
  <cp:lastPrinted>2020-10-04T18:03:51Z</cp:lastPrinted>
  <dcterms:created xsi:type="dcterms:W3CDTF">2014-08-08T13:29:13Z</dcterms:created>
  <dcterms:modified xsi:type="dcterms:W3CDTF">2021-10-22T09:55:11Z</dcterms:modified>
</cp:coreProperties>
</file>